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60" r:id="rId5"/>
    <p:sldId id="261" r:id="rId6"/>
    <p:sldId id="269" r:id="rId7"/>
    <p:sldId id="262" r:id="rId8"/>
    <p:sldId id="263" r:id="rId9"/>
    <p:sldId id="264" r:id="rId10"/>
    <p:sldId id="271" r:id="rId11"/>
    <p:sldId id="265" r:id="rId12"/>
    <p:sldId id="270" r:id="rId13"/>
    <p:sldId id="272" r:id="rId14"/>
    <p:sldId id="266" r:id="rId15"/>
    <p:sldId id="267" r:id="rId16"/>
    <p:sldId id="268" r:id="rId17"/>
    <p:sldId id="257"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C19F"/>
    <a:srgbClr val="D72620"/>
    <a:srgbClr val="0076B2"/>
    <a:srgbClr val="FEFD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CA81E-2806-488D-8271-C9265AF81A01}" v="294" dt="2022-11-18T19:34:00.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p:restoredTop sz="71328" autoAdjust="0"/>
  </p:normalViewPr>
  <p:slideViewPr>
    <p:cSldViewPr snapToGrid="0" snapToObjects="1">
      <p:cViewPr>
        <p:scale>
          <a:sx n="40" d="100"/>
          <a:sy n="40" d="100"/>
        </p:scale>
        <p:origin x="2556" y="3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043658-7C95-4469-9AC6-866405F19CB8}" type="datetimeFigureOut">
              <a:rPr lang="en-IE" smtClean="0"/>
              <a:t>18/11/2022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86B3FF-E711-47B7-8C6D-F3DF85BE9219}" type="slidenum">
              <a:rPr lang="en-IE" smtClean="0"/>
              <a:t>‹#›</a:t>
            </a:fld>
            <a:endParaRPr lang="en-IE"/>
          </a:p>
        </p:txBody>
      </p:sp>
    </p:spTree>
    <p:extLst>
      <p:ext uri="{BB962C8B-B14F-4D97-AF65-F5344CB8AC3E}">
        <p14:creationId xmlns:p14="http://schemas.microsoft.com/office/powerpoint/2010/main" val="3533604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Hello, everyone. I’m Dermot, and I’m a sleepy head. Clinically speaking. </a:t>
            </a:r>
          </a:p>
        </p:txBody>
      </p:sp>
      <p:sp>
        <p:nvSpPr>
          <p:cNvPr id="4" name="Slide Number Placeholder 3"/>
          <p:cNvSpPr>
            <a:spLocks noGrp="1"/>
          </p:cNvSpPr>
          <p:nvPr>
            <p:ph type="sldNum" sz="quarter" idx="5"/>
          </p:nvPr>
        </p:nvSpPr>
        <p:spPr/>
        <p:txBody>
          <a:bodyPr/>
          <a:lstStyle/>
          <a:p>
            <a:fld id="{9686B3FF-E711-47B7-8C6D-F3DF85BE9219}" type="slidenum">
              <a:rPr lang="en-IE" smtClean="0"/>
              <a:t>2</a:t>
            </a:fld>
            <a:endParaRPr lang="en-IE"/>
          </a:p>
        </p:txBody>
      </p:sp>
    </p:spTree>
    <p:extLst>
      <p:ext uri="{BB962C8B-B14F-4D97-AF65-F5344CB8AC3E}">
        <p14:creationId xmlns:p14="http://schemas.microsoft.com/office/powerpoint/2010/main" val="3281933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Behaviour Driven Development Practices</a:t>
            </a:r>
          </a:p>
        </p:txBody>
      </p:sp>
      <p:sp>
        <p:nvSpPr>
          <p:cNvPr id="4" name="Slide Number Placeholder 3"/>
          <p:cNvSpPr>
            <a:spLocks noGrp="1"/>
          </p:cNvSpPr>
          <p:nvPr>
            <p:ph type="sldNum" sz="quarter" idx="5"/>
          </p:nvPr>
        </p:nvSpPr>
        <p:spPr/>
        <p:txBody>
          <a:bodyPr/>
          <a:lstStyle/>
          <a:p>
            <a:fld id="{9686B3FF-E711-47B7-8C6D-F3DF85BE9219}" type="slidenum">
              <a:rPr lang="en-IE" smtClean="0"/>
              <a:t>11</a:t>
            </a:fld>
            <a:endParaRPr lang="en-IE"/>
          </a:p>
        </p:txBody>
      </p:sp>
    </p:spTree>
    <p:extLst>
      <p:ext uri="{BB962C8B-B14F-4D97-AF65-F5344CB8AC3E}">
        <p14:creationId xmlns:p14="http://schemas.microsoft.com/office/powerpoint/2010/main" val="79678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Behaviour Driven Development Culture</a:t>
            </a:r>
          </a:p>
        </p:txBody>
      </p:sp>
      <p:sp>
        <p:nvSpPr>
          <p:cNvPr id="4" name="Slide Number Placeholder 3"/>
          <p:cNvSpPr>
            <a:spLocks noGrp="1"/>
          </p:cNvSpPr>
          <p:nvPr>
            <p:ph type="sldNum" sz="quarter" idx="5"/>
          </p:nvPr>
        </p:nvSpPr>
        <p:spPr/>
        <p:txBody>
          <a:bodyPr/>
          <a:lstStyle/>
          <a:p>
            <a:fld id="{9686B3FF-E711-47B7-8C6D-F3DF85BE9219}" type="slidenum">
              <a:rPr lang="en-IE" smtClean="0"/>
              <a:t>12</a:t>
            </a:fld>
            <a:endParaRPr lang="en-IE"/>
          </a:p>
        </p:txBody>
      </p:sp>
    </p:spTree>
    <p:extLst>
      <p:ext uri="{BB962C8B-B14F-4D97-AF65-F5344CB8AC3E}">
        <p14:creationId xmlns:p14="http://schemas.microsoft.com/office/powerpoint/2010/main" val="319493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Conclusions</a:t>
            </a:r>
          </a:p>
        </p:txBody>
      </p:sp>
      <p:sp>
        <p:nvSpPr>
          <p:cNvPr id="4" name="Slide Number Placeholder 3"/>
          <p:cNvSpPr>
            <a:spLocks noGrp="1"/>
          </p:cNvSpPr>
          <p:nvPr>
            <p:ph type="sldNum" sz="quarter" idx="5"/>
          </p:nvPr>
        </p:nvSpPr>
        <p:spPr/>
        <p:txBody>
          <a:bodyPr/>
          <a:lstStyle/>
          <a:p>
            <a:fld id="{9686B3FF-E711-47B7-8C6D-F3DF85BE9219}" type="slidenum">
              <a:rPr lang="en-IE" smtClean="0"/>
              <a:t>13</a:t>
            </a:fld>
            <a:endParaRPr lang="en-IE"/>
          </a:p>
        </p:txBody>
      </p:sp>
    </p:spTree>
    <p:extLst>
      <p:ext uri="{BB962C8B-B14F-4D97-AF65-F5344CB8AC3E}">
        <p14:creationId xmlns:p14="http://schemas.microsoft.com/office/powerpoint/2010/main" val="2223303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Hello, everyone. I’m Dermot, and I’m a sleepy head. Clinically speaking. </a:t>
            </a:r>
          </a:p>
        </p:txBody>
      </p:sp>
      <p:sp>
        <p:nvSpPr>
          <p:cNvPr id="4" name="Slide Number Placeholder 3"/>
          <p:cNvSpPr>
            <a:spLocks noGrp="1"/>
          </p:cNvSpPr>
          <p:nvPr>
            <p:ph type="sldNum" sz="quarter" idx="5"/>
          </p:nvPr>
        </p:nvSpPr>
        <p:spPr/>
        <p:txBody>
          <a:bodyPr/>
          <a:lstStyle/>
          <a:p>
            <a:fld id="{9686B3FF-E711-47B7-8C6D-F3DF85BE9219}" type="slidenum">
              <a:rPr lang="en-IE" smtClean="0"/>
              <a:t>3</a:t>
            </a:fld>
            <a:endParaRPr lang="en-IE"/>
          </a:p>
        </p:txBody>
      </p:sp>
    </p:spTree>
    <p:extLst>
      <p:ext uri="{BB962C8B-B14F-4D97-AF65-F5344CB8AC3E}">
        <p14:creationId xmlns:p14="http://schemas.microsoft.com/office/powerpoint/2010/main" val="183750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are Sleep Disorders?</a:t>
            </a:r>
          </a:p>
        </p:txBody>
      </p:sp>
      <p:sp>
        <p:nvSpPr>
          <p:cNvPr id="4" name="Slide Number Placeholder 3"/>
          <p:cNvSpPr>
            <a:spLocks noGrp="1"/>
          </p:cNvSpPr>
          <p:nvPr>
            <p:ph type="sldNum" sz="quarter" idx="5"/>
          </p:nvPr>
        </p:nvSpPr>
        <p:spPr/>
        <p:txBody>
          <a:bodyPr/>
          <a:lstStyle/>
          <a:p>
            <a:fld id="{9686B3FF-E711-47B7-8C6D-F3DF85BE9219}" type="slidenum">
              <a:rPr lang="en-IE" smtClean="0"/>
              <a:t>4</a:t>
            </a:fld>
            <a:endParaRPr lang="en-IE"/>
          </a:p>
        </p:txBody>
      </p:sp>
    </p:spTree>
    <p:extLst>
      <p:ext uri="{BB962C8B-B14F-4D97-AF65-F5344CB8AC3E}">
        <p14:creationId xmlns:p14="http://schemas.microsoft.com/office/powerpoint/2010/main" val="323381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Some Sleep Disorders</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https://www.flickr.com/photos/ferlinka/2137930667/</a:t>
            </a:r>
            <a:br>
              <a:rPr lang="en-IE" dirty="0"/>
            </a:br>
            <a:br>
              <a:rPr lang="en-IE" dirty="0"/>
            </a:br>
            <a:r>
              <a:rPr lang="en-IE" dirty="0"/>
              <a:t>Deb West </a:t>
            </a:r>
            <a:r>
              <a:rPr lang="en-IE" b="1" i="0" dirty="0">
                <a:solidFill>
                  <a:srgbClr val="FFFFFF"/>
                </a:solidFill>
                <a:effectLst/>
                <a:latin typeface="source sans pro" panose="020B0503030403020204" pitchFamily="34" charset="0"/>
              </a:rPr>
              <a:t>(CC BY 2.0)</a:t>
            </a:r>
          </a:p>
          <a:p>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5</a:t>
            </a:fld>
            <a:endParaRPr lang="en-IE"/>
          </a:p>
        </p:txBody>
      </p:sp>
    </p:spTree>
    <p:extLst>
      <p:ext uri="{BB962C8B-B14F-4D97-AF65-F5344CB8AC3E}">
        <p14:creationId xmlns:p14="http://schemas.microsoft.com/office/powerpoint/2010/main" val="1492498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Parasomnias != Sleep Disorder </a:t>
            </a:r>
            <a:br>
              <a:rPr lang="en-IE" dirty="0"/>
            </a:br>
            <a:br>
              <a:rPr lang="en-IE" dirty="0"/>
            </a:br>
            <a:r>
              <a:rPr lang="en-IE" dirty="0"/>
              <a:t>Idiopathic Hypersomnia - </a:t>
            </a:r>
            <a:r>
              <a:rPr lang="en-US" b="0" i="0" dirty="0">
                <a:solidFill>
                  <a:srgbClr val="202124"/>
                </a:solidFill>
                <a:effectLst/>
                <a:latin typeface="arial" panose="020B0604020202020204" pitchFamily="34" charset="0"/>
              </a:rPr>
              <a:t>Idiopathic hypersomnia was </a:t>
            </a:r>
            <a:r>
              <a:rPr lang="en-US" b="1" i="0" dirty="0">
                <a:solidFill>
                  <a:srgbClr val="202124"/>
                </a:solidFill>
                <a:effectLst/>
                <a:latin typeface="arial" panose="020B0604020202020204" pitchFamily="34" charset="0"/>
              </a:rPr>
              <a:t>first described in 1976 – and the name still holds! We still don’t know what exactly causes it. </a:t>
            </a:r>
            <a:br>
              <a:rPr lang="en-US" b="1" i="0" dirty="0">
                <a:solidFill>
                  <a:srgbClr val="202124"/>
                </a:solidFill>
                <a:effectLst/>
                <a:latin typeface="arial" panose="020B0604020202020204" pitchFamily="34" charset="0"/>
              </a:rPr>
            </a:br>
            <a:r>
              <a:rPr lang="en-US" b="1" i="0" dirty="0">
                <a:solidFill>
                  <a:srgbClr val="202124"/>
                </a:solidFill>
                <a:effectLst/>
                <a:latin typeface="arial" panose="020B0604020202020204" pitchFamily="34" charset="0"/>
              </a:rPr>
              <a:t>People’s experience is subjective and reporting is poor. </a:t>
            </a:r>
            <a:br>
              <a:rPr lang="en-US" b="1" i="0" dirty="0">
                <a:solidFill>
                  <a:srgbClr val="202124"/>
                </a:solidFill>
                <a:effectLst/>
                <a:latin typeface="arial" panose="020B0604020202020204" pitchFamily="34" charset="0"/>
              </a:rPr>
            </a:br>
            <a:br>
              <a:rPr lang="en-US" b="1" i="0" dirty="0">
                <a:solidFill>
                  <a:srgbClr val="202124"/>
                </a:solidFill>
                <a:effectLst/>
                <a:latin typeface="arial" panose="020B0604020202020204" pitchFamily="34" charset="0"/>
              </a:rPr>
            </a:br>
            <a:r>
              <a:rPr lang="en-US" b="1" i="0" dirty="0">
                <a:solidFill>
                  <a:srgbClr val="202124"/>
                </a:solidFill>
                <a:effectLst/>
                <a:latin typeface="arial" panose="020B0604020202020204" pitchFamily="34" charset="0"/>
              </a:rPr>
              <a:t>We don’t even know that much about sleep: why do we sleep? Necessary biological “rinse cycle” or weird evolutionary quirk? </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6</a:t>
            </a:fld>
            <a:endParaRPr lang="en-IE"/>
          </a:p>
        </p:txBody>
      </p:sp>
    </p:spTree>
    <p:extLst>
      <p:ext uri="{BB962C8B-B14F-4D97-AF65-F5344CB8AC3E}">
        <p14:creationId xmlns:p14="http://schemas.microsoft.com/office/powerpoint/2010/main" val="83757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Sleep Disorders and Working life</a:t>
            </a:r>
          </a:p>
          <a:p>
            <a:endParaRPr lang="en-IE" dirty="0"/>
          </a:p>
          <a:p>
            <a:endParaRPr lang="en-IE" dirty="0"/>
          </a:p>
          <a:p>
            <a:endParaRPr lang="en-IE" dirty="0"/>
          </a:p>
          <a:p>
            <a:r>
              <a:rPr lang="en-IE" dirty="0"/>
              <a:t>Katrin </a:t>
            </a:r>
            <a:r>
              <a:rPr lang="en-IE" dirty="0" err="1"/>
              <a:t>Uehli</a:t>
            </a:r>
            <a:r>
              <a:rPr lang="en-IE" dirty="0"/>
              <a:t>, Amar J. Mehta, David </a:t>
            </a:r>
            <a:r>
              <a:rPr lang="en-IE" dirty="0" err="1"/>
              <a:t>Miedinger</a:t>
            </a:r>
            <a:r>
              <a:rPr lang="en-IE" dirty="0"/>
              <a:t>, Kerstin Hug, Christian Schindler, Edith </a:t>
            </a:r>
            <a:r>
              <a:rPr lang="en-IE" dirty="0" err="1"/>
              <a:t>Holsboer-Trachsler</a:t>
            </a:r>
            <a:r>
              <a:rPr lang="en-IE" dirty="0"/>
              <a:t>, </a:t>
            </a:r>
            <a:r>
              <a:rPr lang="en-IE" dirty="0" err="1"/>
              <a:t>Jörg</a:t>
            </a:r>
            <a:r>
              <a:rPr lang="en-IE" dirty="0"/>
              <a:t> D. </a:t>
            </a:r>
            <a:r>
              <a:rPr lang="en-IE" dirty="0" err="1"/>
              <a:t>Leuppi</a:t>
            </a:r>
            <a:r>
              <a:rPr lang="en-IE" dirty="0"/>
              <a:t>, Nino </a:t>
            </a:r>
            <a:r>
              <a:rPr lang="en-IE" dirty="0" err="1"/>
              <a:t>Künzli</a:t>
            </a:r>
            <a:r>
              <a:rPr lang="en-IE" dirty="0"/>
              <a:t>,</a:t>
            </a:r>
          </a:p>
          <a:p>
            <a:r>
              <a:rPr lang="en-IE" dirty="0"/>
              <a:t>Sleep problems and work injuries: A systematic review and meta-analysis,</a:t>
            </a:r>
          </a:p>
          <a:p>
            <a:r>
              <a:rPr lang="en-IE" dirty="0"/>
              <a:t>Sleep Medicine Reviews,</a:t>
            </a:r>
          </a:p>
          <a:p>
            <a:r>
              <a:rPr lang="en-IE" dirty="0"/>
              <a:t>Volume 18, Issue 1,</a:t>
            </a:r>
          </a:p>
          <a:p>
            <a:r>
              <a:rPr lang="en-IE" dirty="0"/>
              <a:t>2014,</a:t>
            </a:r>
          </a:p>
          <a:p>
            <a:r>
              <a:rPr lang="en-IE" dirty="0"/>
              <a:t>Pages 61-73,</a:t>
            </a:r>
          </a:p>
          <a:p>
            <a:r>
              <a:rPr lang="en-IE" dirty="0"/>
              <a:t>ISSN 1087-0792,</a:t>
            </a:r>
          </a:p>
          <a:p>
            <a:r>
              <a:rPr lang="en-IE" dirty="0"/>
              <a:t>https://doi.org/10.1016/j.smrv.2013.01.004.</a:t>
            </a:r>
          </a:p>
          <a:p>
            <a:r>
              <a:rPr lang="en-IE" dirty="0"/>
              <a:t>(https://www.sciencedirect.com/science/article/pii/S1087079213000087)</a:t>
            </a:r>
            <a:br>
              <a:rPr lang="en-IE" dirty="0"/>
            </a:br>
            <a:br>
              <a:rPr lang="en-IE" dirty="0"/>
            </a:br>
            <a:br>
              <a:rPr lang="en-IE" dirty="0"/>
            </a:br>
            <a:r>
              <a:rPr lang="en-IE" b="0" i="0" dirty="0">
                <a:solidFill>
                  <a:srgbClr val="212121"/>
                </a:solidFill>
                <a:effectLst/>
                <a:latin typeface="BlinkMacSystemFont"/>
              </a:rPr>
              <a:t>Daley M, Morin CM, LeBlanc M, Grégoire JP, Savard J, Baillargeon L. Insomnia and its relationship to health-care utilization, work absenteeism, productivity and accidents. Sleep Med. 2009 Apr;10(4):427-38. </a:t>
            </a:r>
            <a:r>
              <a:rPr lang="en-IE" b="0" i="0" dirty="0" err="1">
                <a:solidFill>
                  <a:srgbClr val="212121"/>
                </a:solidFill>
                <a:effectLst/>
                <a:latin typeface="BlinkMacSystemFont"/>
              </a:rPr>
              <a:t>doi</a:t>
            </a:r>
            <a:r>
              <a:rPr lang="en-IE" b="0" i="0" dirty="0">
                <a:solidFill>
                  <a:srgbClr val="212121"/>
                </a:solidFill>
                <a:effectLst/>
                <a:latin typeface="BlinkMacSystemFont"/>
              </a:rPr>
              <a:t>: 10.1016/j.sleep.2008.04.005. </a:t>
            </a:r>
            <a:r>
              <a:rPr lang="en-IE" b="0" i="0" dirty="0" err="1">
                <a:solidFill>
                  <a:srgbClr val="212121"/>
                </a:solidFill>
                <a:effectLst/>
                <a:latin typeface="BlinkMacSystemFont"/>
              </a:rPr>
              <a:t>Epub</a:t>
            </a:r>
            <a:r>
              <a:rPr lang="en-IE" b="0" i="0" dirty="0">
                <a:solidFill>
                  <a:srgbClr val="212121"/>
                </a:solidFill>
                <a:effectLst/>
                <a:latin typeface="BlinkMacSystemFont"/>
              </a:rPr>
              <a:t> 2008 Aug 26. PMID: 18753000.</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7</a:t>
            </a:fld>
            <a:endParaRPr lang="en-IE"/>
          </a:p>
        </p:txBody>
      </p:sp>
    </p:spTree>
    <p:extLst>
      <p:ext uri="{BB962C8B-B14F-4D97-AF65-F5344CB8AC3E}">
        <p14:creationId xmlns:p14="http://schemas.microsoft.com/office/powerpoint/2010/main" val="1612007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Sleep Disorders and Working life</a:t>
            </a:r>
          </a:p>
          <a:p>
            <a:endParaRPr lang="en-IE" dirty="0"/>
          </a:p>
          <a:p>
            <a:endParaRPr lang="en-IE" dirty="0"/>
          </a:p>
          <a:p>
            <a:endParaRPr lang="en-IE" dirty="0"/>
          </a:p>
          <a:p>
            <a:r>
              <a:rPr lang="en-IE" dirty="0"/>
              <a:t>Katrin </a:t>
            </a:r>
            <a:r>
              <a:rPr lang="en-IE" dirty="0" err="1"/>
              <a:t>Uehli</a:t>
            </a:r>
            <a:r>
              <a:rPr lang="en-IE" dirty="0"/>
              <a:t>, Amar J. Mehta, David </a:t>
            </a:r>
            <a:r>
              <a:rPr lang="en-IE" dirty="0" err="1"/>
              <a:t>Miedinger</a:t>
            </a:r>
            <a:r>
              <a:rPr lang="en-IE" dirty="0"/>
              <a:t>, Kerstin Hug, Christian Schindler, Edith </a:t>
            </a:r>
            <a:r>
              <a:rPr lang="en-IE" dirty="0" err="1"/>
              <a:t>Holsboer-Trachsler</a:t>
            </a:r>
            <a:r>
              <a:rPr lang="en-IE" dirty="0"/>
              <a:t>, </a:t>
            </a:r>
            <a:r>
              <a:rPr lang="en-IE" dirty="0" err="1"/>
              <a:t>Jörg</a:t>
            </a:r>
            <a:r>
              <a:rPr lang="en-IE" dirty="0"/>
              <a:t> D. </a:t>
            </a:r>
            <a:r>
              <a:rPr lang="en-IE" dirty="0" err="1"/>
              <a:t>Leuppi</a:t>
            </a:r>
            <a:r>
              <a:rPr lang="en-IE" dirty="0"/>
              <a:t>, Nino </a:t>
            </a:r>
            <a:r>
              <a:rPr lang="en-IE" dirty="0" err="1"/>
              <a:t>Künzli</a:t>
            </a:r>
            <a:r>
              <a:rPr lang="en-IE" dirty="0"/>
              <a:t>,</a:t>
            </a:r>
          </a:p>
          <a:p>
            <a:r>
              <a:rPr lang="en-IE" dirty="0"/>
              <a:t>Sleep problems and work injuries: A systematic review and meta-analysis,</a:t>
            </a:r>
          </a:p>
          <a:p>
            <a:r>
              <a:rPr lang="en-IE" dirty="0"/>
              <a:t>Sleep Medicine Reviews,</a:t>
            </a:r>
          </a:p>
          <a:p>
            <a:r>
              <a:rPr lang="en-IE" dirty="0"/>
              <a:t>Volume 18, Issue 1,</a:t>
            </a:r>
          </a:p>
          <a:p>
            <a:r>
              <a:rPr lang="en-IE" dirty="0"/>
              <a:t>2014,</a:t>
            </a:r>
          </a:p>
          <a:p>
            <a:r>
              <a:rPr lang="en-IE" dirty="0"/>
              <a:t>Pages 61-73,</a:t>
            </a:r>
          </a:p>
          <a:p>
            <a:r>
              <a:rPr lang="en-IE" dirty="0"/>
              <a:t>ISSN 1087-0792,</a:t>
            </a:r>
          </a:p>
          <a:p>
            <a:r>
              <a:rPr lang="en-IE" dirty="0"/>
              <a:t>https://doi.org/10.1016/j.smrv.2013.01.004.</a:t>
            </a:r>
          </a:p>
          <a:p>
            <a:r>
              <a:rPr lang="en-IE" dirty="0"/>
              <a:t>(https://www.sciencedirect.com/science/article/pii/S1087079213000087)</a:t>
            </a:r>
            <a:br>
              <a:rPr lang="en-IE" dirty="0"/>
            </a:br>
            <a:br>
              <a:rPr lang="en-IE" dirty="0"/>
            </a:br>
            <a:br>
              <a:rPr lang="en-IE" dirty="0"/>
            </a:br>
            <a:r>
              <a:rPr lang="en-IE" b="0" i="0" dirty="0">
                <a:solidFill>
                  <a:srgbClr val="212121"/>
                </a:solidFill>
                <a:effectLst/>
                <a:latin typeface="BlinkMacSystemFont"/>
              </a:rPr>
              <a:t>Daley M, Morin CM, LeBlanc M, Grégoire JP, Savard J, Baillargeon L. Insomnia and its relationship to health-care utilization, work absenteeism, productivity and accidents. Sleep Med. 2009 Apr;10(4):427-38. </a:t>
            </a:r>
            <a:r>
              <a:rPr lang="en-IE" b="0" i="0" dirty="0" err="1">
                <a:solidFill>
                  <a:srgbClr val="212121"/>
                </a:solidFill>
                <a:effectLst/>
                <a:latin typeface="BlinkMacSystemFont"/>
              </a:rPr>
              <a:t>doi</a:t>
            </a:r>
            <a:r>
              <a:rPr lang="en-IE" b="0" i="0" dirty="0">
                <a:solidFill>
                  <a:srgbClr val="212121"/>
                </a:solidFill>
                <a:effectLst/>
                <a:latin typeface="BlinkMacSystemFont"/>
              </a:rPr>
              <a:t>: 10.1016/j.sleep.2008.04.005. </a:t>
            </a:r>
            <a:r>
              <a:rPr lang="en-IE" b="0" i="0" dirty="0" err="1">
                <a:solidFill>
                  <a:srgbClr val="212121"/>
                </a:solidFill>
                <a:effectLst/>
                <a:latin typeface="BlinkMacSystemFont"/>
              </a:rPr>
              <a:t>Epub</a:t>
            </a:r>
            <a:r>
              <a:rPr lang="en-IE" b="0" i="0" dirty="0">
                <a:solidFill>
                  <a:srgbClr val="212121"/>
                </a:solidFill>
                <a:effectLst/>
                <a:latin typeface="BlinkMacSystemFont"/>
              </a:rPr>
              <a:t> 2008 Aug 26. PMID: 18753000.</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8</a:t>
            </a:fld>
            <a:endParaRPr lang="en-IE"/>
          </a:p>
        </p:txBody>
      </p:sp>
    </p:spTree>
    <p:extLst>
      <p:ext uri="{BB962C8B-B14F-4D97-AF65-F5344CB8AC3E}">
        <p14:creationId xmlns:p14="http://schemas.microsoft.com/office/powerpoint/2010/main" val="360937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9</a:t>
            </a:fld>
            <a:endParaRPr lang="en-IE"/>
          </a:p>
        </p:txBody>
      </p:sp>
    </p:spTree>
    <p:extLst>
      <p:ext uri="{BB962C8B-B14F-4D97-AF65-F5344CB8AC3E}">
        <p14:creationId xmlns:p14="http://schemas.microsoft.com/office/powerpoint/2010/main" val="1431685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Sleep Disorders and Working life</a:t>
            </a:r>
          </a:p>
          <a:p>
            <a:endParaRPr lang="en-IE" dirty="0"/>
          </a:p>
          <a:p>
            <a:r>
              <a:rPr lang="en-IE" dirty="0"/>
              <a:t>Aside from the actual sleep disturbances and sleepiness happening during inconvenient times</a:t>
            </a:r>
            <a:br>
              <a:rPr lang="en-IE" dirty="0"/>
            </a:br>
            <a:endParaRPr lang="en-IE" dirty="0"/>
          </a:p>
          <a:p>
            <a:r>
              <a:rPr lang="en-IE" dirty="0"/>
              <a:t>Some of the main ones are ; </a:t>
            </a:r>
            <a:br>
              <a:rPr lang="en-IE" dirty="0"/>
            </a:br>
            <a:r>
              <a:rPr lang="en-IE" dirty="0"/>
              <a:t>Sleep Drunkenness</a:t>
            </a:r>
            <a:br>
              <a:rPr lang="en-IE" dirty="0"/>
            </a:br>
            <a:r>
              <a:rPr lang="en-IE" dirty="0"/>
              <a:t>Decreased Energy</a:t>
            </a:r>
            <a:br>
              <a:rPr lang="en-IE" dirty="0"/>
            </a:br>
            <a:r>
              <a:rPr lang="en-IE" dirty="0"/>
              <a:t>Restlessness</a:t>
            </a:r>
            <a:br>
              <a:rPr lang="en-IE" dirty="0"/>
            </a:br>
            <a:r>
              <a:rPr lang="en-IE" dirty="0"/>
              <a:t>Irritability</a:t>
            </a:r>
            <a:br>
              <a:rPr lang="en-IE" dirty="0"/>
            </a:br>
            <a:r>
              <a:rPr lang="en-IE" dirty="0"/>
              <a:t>“Brain Fog”</a:t>
            </a:r>
            <a:br>
              <a:rPr lang="en-IE" dirty="0"/>
            </a:br>
            <a:r>
              <a:rPr lang="en-IE" dirty="0"/>
              <a:t>Inability to focus </a:t>
            </a:r>
            <a:br>
              <a:rPr lang="en-IE" dirty="0"/>
            </a:br>
            <a:r>
              <a:rPr lang="en-IE" dirty="0"/>
              <a:t>Memory problems</a:t>
            </a:r>
            <a:br>
              <a:rPr lang="en-IE" dirty="0"/>
            </a:br>
            <a:r>
              <a:rPr lang="en-IE" dirty="0"/>
              <a:t>Hallucinations</a:t>
            </a:r>
          </a:p>
          <a:p>
            <a:br>
              <a:rPr lang="en-IE" dirty="0"/>
            </a:br>
            <a:endParaRPr lang="en-IE" dirty="0"/>
          </a:p>
          <a:p>
            <a:br>
              <a:rPr lang="en-IE" dirty="0"/>
            </a:br>
            <a:r>
              <a:rPr lang="en-IE" dirty="0"/>
              <a:t>Marco </a:t>
            </a:r>
            <a:r>
              <a:rPr lang="en-IE" dirty="0" err="1"/>
              <a:t>Verch</a:t>
            </a:r>
            <a:r>
              <a:rPr lang="en-IE" dirty="0"/>
              <a:t> - </a:t>
            </a:r>
            <a:r>
              <a:rPr lang="en-IE" b="0" i="0" dirty="0">
                <a:solidFill>
                  <a:srgbClr val="212124"/>
                </a:solidFill>
                <a:effectLst/>
                <a:latin typeface="Proxima Nova"/>
              </a:rPr>
              <a:t>the CC-BY</a:t>
            </a:r>
            <a:r>
              <a:rPr lang="en-IE" b="1" i="0" dirty="0">
                <a:solidFill>
                  <a:srgbClr val="FFFFFF"/>
                </a:solidFill>
                <a:effectLst/>
                <a:latin typeface="source sans pro" panose="020B0503030403020204" pitchFamily="34" charset="0"/>
              </a:rPr>
              <a:t> </a:t>
            </a:r>
            <a:r>
              <a:rPr lang="en-IE" b="0" i="0" u="none" strike="noStrike" dirty="0">
                <a:solidFill>
                  <a:srgbClr val="006DAC"/>
                </a:solidFill>
                <a:effectLst/>
                <a:latin typeface="Proxima Nova"/>
                <a:hlinkClick r:id="rId3"/>
              </a:rPr>
              <a:t>license</a:t>
            </a:r>
            <a:r>
              <a:rPr lang="en-IE" b="0" i="0" u="none" strike="noStrike" dirty="0">
                <a:solidFill>
                  <a:srgbClr val="006DAC"/>
                </a:solidFill>
                <a:effectLst/>
                <a:latin typeface="Proxima Nova"/>
              </a:rPr>
              <a:t> </a:t>
            </a:r>
            <a:r>
              <a:rPr lang="en-IE" b="1" i="0" dirty="0">
                <a:solidFill>
                  <a:srgbClr val="FFFFFF"/>
                </a:solidFill>
                <a:effectLst/>
                <a:latin typeface="source sans pro" panose="020B0503030403020204" pitchFamily="34" charset="0"/>
              </a:rPr>
              <a:t> https://creativecommons.org/licenses/by/2.0/</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10</a:t>
            </a:fld>
            <a:endParaRPr lang="en-IE"/>
          </a:p>
        </p:txBody>
      </p:sp>
    </p:spTree>
    <p:extLst>
      <p:ext uri="{BB962C8B-B14F-4D97-AF65-F5344CB8AC3E}">
        <p14:creationId xmlns:p14="http://schemas.microsoft.com/office/powerpoint/2010/main" val="897362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62806" y="2097237"/>
            <a:ext cx="10515600" cy="801053"/>
          </a:xfrm>
          <a:prstGeom prst="rect">
            <a:avLst/>
          </a:prstGeom>
        </p:spPr>
        <p:txBody>
          <a:bodyPr vert="horz" anchor="b" anchorCtr="0">
            <a:spAutoFit/>
          </a:bodyPr>
          <a:lstStyle>
            <a:lvl1pPr algn="ctr">
              <a:lnSpc>
                <a:spcPct val="114000"/>
              </a:lnSpc>
              <a:defRPr b="1" i="0" baseline="0">
                <a:solidFill>
                  <a:srgbClr val="0076B2"/>
                </a:solidFill>
                <a:latin typeface="+mj-lt"/>
                <a:ea typeface="Arial" charset="0"/>
                <a:cs typeface="Arial" charset="0"/>
              </a:defRPr>
            </a:lvl1pPr>
          </a:lstStyle>
          <a:p>
            <a:r>
              <a:rPr lang="en-IE" noProof="0" dirty="0"/>
              <a:t>Please enter your topic here</a:t>
            </a:r>
          </a:p>
        </p:txBody>
      </p:sp>
      <p:sp>
        <p:nvSpPr>
          <p:cNvPr id="4" name="Textplatzhalter 3"/>
          <p:cNvSpPr>
            <a:spLocks noGrp="1"/>
          </p:cNvSpPr>
          <p:nvPr>
            <p:ph type="body" sz="quarter" idx="10" hasCustomPrompt="1"/>
          </p:nvPr>
        </p:nvSpPr>
        <p:spPr>
          <a:xfrm>
            <a:off x="842169" y="3146425"/>
            <a:ext cx="10556875" cy="450893"/>
          </a:xfrm>
          <a:prstGeom prst="rect">
            <a:avLst/>
          </a:prstGeom>
        </p:spPr>
        <p:txBody>
          <a:bodyPr anchor="t" anchorCtr="0">
            <a:spAutoFit/>
          </a:bodyPr>
          <a:lstStyle>
            <a:lvl1pPr marL="0" indent="0" algn="ctr">
              <a:lnSpc>
                <a:spcPts val="3000"/>
              </a:lnSpc>
              <a:buNone/>
              <a:defRPr sz="2400">
                <a:solidFill>
                  <a:schemeClr val="tx2"/>
                </a:solidFill>
                <a:latin typeface="+mn-lt"/>
                <a:ea typeface="Arial" charset="0"/>
                <a:cs typeface="Arial" charset="0"/>
              </a:defRPr>
            </a:lvl1pPr>
            <a:lvl2pPr marL="457200" indent="0" algn="ctr">
              <a:buNone/>
              <a:defRPr sz="2400">
                <a:latin typeface="Arial" charset="0"/>
                <a:ea typeface="Arial" charset="0"/>
                <a:cs typeface="Arial" charset="0"/>
              </a:defRPr>
            </a:lvl2pPr>
            <a:lvl3pPr marL="914400" indent="0" algn="ctr">
              <a:buNone/>
              <a:defRPr sz="2400">
                <a:latin typeface="Arial" charset="0"/>
                <a:ea typeface="Arial" charset="0"/>
                <a:cs typeface="Arial" charset="0"/>
              </a:defRPr>
            </a:lvl3pPr>
            <a:lvl4pPr marL="1371600" indent="0" algn="ctr">
              <a:buNone/>
              <a:defRPr sz="2400">
                <a:latin typeface="Arial" charset="0"/>
                <a:ea typeface="Arial" charset="0"/>
                <a:cs typeface="Arial" charset="0"/>
              </a:defRPr>
            </a:lvl4pPr>
            <a:lvl5pPr marL="1828800" indent="0" algn="ctr">
              <a:buNone/>
              <a:defRPr sz="2400">
                <a:latin typeface="Arial" charset="0"/>
                <a:ea typeface="Arial" charset="0"/>
                <a:cs typeface="Arial" charset="0"/>
              </a:defRPr>
            </a:lvl5pPr>
          </a:lstStyle>
          <a:p>
            <a:pPr lvl="0"/>
            <a:r>
              <a:rPr lang="en-IE" noProof="0" dirty="0"/>
              <a:t>Please enter your name(s) here</a:t>
            </a:r>
          </a:p>
        </p:txBody>
      </p:sp>
      <p:sp>
        <p:nvSpPr>
          <p:cNvPr id="6" name="Textplatzhalter 5"/>
          <p:cNvSpPr>
            <a:spLocks noGrp="1"/>
          </p:cNvSpPr>
          <p:nvPr>
            <p:ph type="body" sz="quarter" idx="11" hasCustomPrompt="1"/>
          </p:nvPr>
        </p:nvSpPr>
        <p:spPr>
          <a:xfrm>
            <a:off x="846931" y="5315598"/>
            <a:ext cx="10547350" cy="480131"/>
          </a:xfrm>
          <a:prstGeom prst="rect">
            <a:avLst/>
          </a:prstGeom>
        </p:spPr>
        <p:txBody>
          <a:bodyPr>
            <a:spAutoFit/>
          </a:bodyPr>
          <a:lstStyle>
            <a:lvl1pPr marL="0" indent="0" algn="ctr">
              <a:buNone/>
              <a:defRPr lang="de-DE" b="0" i="0" smtClean="0">
                <a:solidFill>
                  <a:schemeClr val="tx2"/>
                </a:solidFill>
                <a:effectLst/>
                <a:latin typeface="+mn-lt"/>
              </a:defRPr>
            </a:lvl1pPr>
            <a:lvl2pPr marL="457200" indent="0" algn="ctr">
              <a:buNone/>
              <a:defRPr sz="2000">
                <a:latin typeface="Arial" charset="0"/>
                <a:ea typeface="Arial" charset="0"/>
                <a:cs typeface="Arial" charset="0"/>
              </a:defRPr>
            </a:lvl2pPr>
            <a:lvl3pPr marL="914400" indent="0" algn="ctr">
              <a:buNone/>
              <a:defRPr sz="2000">
                <a:latin typeface="Arial" charset="0"/>
                <a:ea typeface="Arial" charset="0"/>
                <a:cs typeface="Arial" charset="0"/>
              </a:defRPr>
            </a:lvl3pPr>
            <a:lvl4pPr marL="1371600" indent="0" algn="ctr">
              <a:buNone/>
              <a:defRPr sz="2000">
                <a:latin typeface="Arial" charset="0"/>
                <a:ea typeface="Arial" charset="0"/>
                <a:cs typeface="Arial" charset="0"/>
              </a:defRPr>
            </a:lvl4pPr>
            <a:lvl5pPr marL="1828800" indent="0" algn="ctr">
              <a:buNone/>
              <a:defRPr sz="2000">
                <a:latin typeface="Arial" charset="0"/>
                <a:ea typeface="Arial" charset="0"/>
                <a:cs typeface="Arial" charset="0"/>
              </a:defRPr>
            </a:lvl5pPr>
          </a:lstStyle>
          <a:p>
            <a:pPr lvl="0"/>
            <a:r>
              <a:rPr lang="en-IE" noProof="0" dirty="0"/>
              <a:t>please enter for e.g. a </a:t>
            </a:r>
            <a:r>
              <a:rPr lang="en-IE" noProof="0" dirty="0" err="1"/>
              <a:t>slideshare</a:t>
            </a:r>
            <a:r>
              <a:rPr lang="en-IE" noProof="0" dirty="0"/>
              <a:t> link here</a:t>
            </a:r>
          </a:p>
        </p:txBody>
      </p:sp>
      <p:sp>
        <p:nvSpPr>
          <p:cNvPr id="8" name="Textfeld 7"/>
          <p:cNvSpPr txBox="1"/>
          <p:nvPr userDrawn="1"/>
        </p:nvSpPr>
        <p:spPr>
          <a:xfrm>
            <a:off x="862806" y="4856960"/>
            <a:ext cx="10531475" cy="400110"/>
          </a:xfrm>
          <a:prstGeom prst="rect">
            <a:avLst/>
          </a:prstGeom>
          <a:noFill/>
        </p:spPr>
        <p:txBody>
          <a:bodyPr wrap="square" rtlCol="0" anchor="ctr" anchorCtr="0">
            <a:spAutoFit/>
          </a:bodyPr>
          <a:lstStyle/>
          <a:p>
            <a:pPr algn="ctr"/>
            <a:r>
              <a:rPr lang="en-IE" sz="2000" b="1" dirty="0">
                <a:solidFill>
                  <a:schemeClr val="tx2"/>
                </a:solidFill>
                <a:latin typeface="+mj-lt"/>
                <a:ea typeface="Arial" charset="0"/>
                <a:cs typeface="Arial" charset="0"/>
              </a:rPr>
              <a:t>My </a:t>
            </a:r>
            <a:r>
              <a:rPr lang="en-IE" sz="2000" b="1" noProof="0" dirty="0">
                <a:solidFill>
                  <a:schemeClr val="tx2"/>
                </a:solidFill>
                <a:latin typeface="+mj-lt"/>
                <a:ea typeface="Arial" charset="0"/>
                <a:cs typeface="Arial" charset="0"/>
              </a:rPr>
              <a:t>slides</a:t>
            </a:r>
            <a:r>
              <a:rPr lang="en-IE" sz="2000" b="1" dirty="0">
                <a:solidFill>
                  <a:schemeClr val="tx2"/>
                </a:solidFill>
                <a:latin typeface="+mj-lt"/>
                <a:ea typeface="Arial" charset="0"/>
                <a:cs typeface="Arial" charset="0"/>
              </a:rPr>
              <a:t> </a:t>
            </a:r>
            <a:r>
              <a:rPr lang="en-IE" sz="2000" b="1" noProof="0" dirty="0">
                <a:solidFill>
                  <a:schemeClr val="tx2"/>
                </a:solidFill>
                <a:latin typeface="+mj-lt"/>
                <a:ea typeface="Arial" charset="0"/>
                <a:cs typeface="Arial" charset="0"/>
              </a:rPr>
              <a:t>are</a:t>
            </a:r>
            <a:r>
              <a:rPr lang="en-IE" sz="2000" b="1" dirty="0">
                <a:solidFill>
                  <a:schemeClr val="tx2"/>
                </a:solidFill>
                <a:latin typeface="+mj-lt"/>
                <a:ea typeface="Arial" charset="0"/>
                <a:cs typeface="Arial" charset="0"/>
              </a:rPr>
              <a:t> / will </a:t>
            </a:r>
            <a:r>
              <a:rPr lang="en-IE" sz="2000" b="1" noProof="0" dirty="0">
                <a:solidFill>
                  <a:schemeClr val="tx2"/>
                </a:solidFill>
                <a:latin typeface="+mj-lt"/>
                <a:ea typeface="Arial" charset="0"/>
                <a:cs typeface="Arial" charset="0"/>
              </a:rPr>
              <a:t>be</a:t>
            </a:r>
            <a:r>
              <a:rPr lang="en-IE" sz="2000" b="1" dirty="0">
                <a:solidFill>
                  <a:schemeClr val="tx2"/>
                </a:solidFill>
                <a:latin typeface="+mj-lt"/>
                <a:ea typeface="Arial" charset="0"/>
                <a:cs typeface="Arial" charset="0"/>
              </a:rPr>
              <a:t> </a:t>
            </a:r>
            <a:r>
              <a:rPr lang="en-IE" sz="2000" b="1" noProof="0" dirty="0">
                <a:solidFill>
                  <a:schemeClr val="tx2"/>
                </a:solidFill>
                <a:latin typeface="+mj-lt"/>
                <a:ea typeface="Arial" charset="0"/>
                <a:cs typeface="Arial" charset="0"/>
              </a:rPr>
              <a:t>available</a:t>
            </a:r>
            <a:r>
              <a:rPr lang="en-IE" sz="2000" b="1" dirty="0">
                <a:solidFill>
                  <a:schemeClr val="tx2"/>
                </a:solidFill>
                <a:latin typeface="+mj-lt"/>
                <a:ea typeface="Arial" charset="0"/>
                <a:cs typeface="Arial" charset="0"/>
              </a:rPr>
              <a:t> </a:t>
            </a:r>
            <a:r>
              <a:rPr lang="en-IE" sz="2000" b="1" noProof="0" dirty="0">
                <a:solidFill>
                  <a:schemeClr val="tx2"/>
                </a:solidFill>
                <a:latin typeface="+mj-lt"/>
                <a:ea typeface="Arial" charset="0"/>
                <a:cs typeface="Arial" charset="0"/>
              </a:rPr>
              <a:t>for</a:t>
            </a:r>
            <a:r>
              <a:rPr lang="en-IE" sz="2000" b="1" dirty="0">
                <a:solidFill>
                  <a:schemeClr val="tx2"/>
                </a:solidFill>
                <a:latin typeface="+mj-lt"/>
                <a:ea typeface="Arial" charset="0"/>
                <a:cs typeface="Arial" charset="0"/>
              </a:rPr>
              <a:t> you at:</a:t>
            </a:r>
          </a:p>
        </p:txBody>
      </p:sp>
    </p:spTree>
    <p:extLst>
      <p:ext uri="{BB962C8B-B14F-4D97-AF65-F5344CB8AC3E}">
        <p14:creationId xmlns:p14="http://schemas.microsoft.com/office/powerpoint/2010/main" val="710478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15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ate this s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286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21507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title"/>
          </p:nvPr>
        </p:nvSpPr>
        <p:spPr/>
        <p:txBody>
          <a:bodyPr/>
          <a:lstStyle/>
          <a:p>
            <a:r>
              <a:rPr lang="de-DE" dirty="0"/>
              <a:t>BDD and the </a:t>
            </a:r>
            <a:r>
              <a:rPr lang="en-IE" dirty="0"/>
              <a:t>Sleepy</a:t>
            </a:r>
            <a:r>
              <a:rPr lang="de-DE" dirty="0"/>
              <a:t> Developer</a:t>
            </a:r>
          </a:p>
        </p:txBody>
      </p:sp>
      <p:sp>
        <p:nvSpPr>
          <p:cNvPr id="12" name="Textplatzhalter 11"/>
          <p:cNvSpPr>
            <a:spLocks noGrp="1"/>
          </p:cNvSpPr>
          <p:nvPr>
            <p:ph type="body" sz="quarter" idx="10"/>
          </p:nvPr>
        </p:nvSpPr>
        <p:spPr/>
        <p:txBody>
          <a:bodyPr/>
          <a:lstStyle/>
          <a:p>
            <a:r>
              <a:rPr lang="de-DE" dirty="0"/>
              <a:t>Dermot Canniffe</a:t>
            </a:r>
          </a:p>
        </p:txBody>
      </p:sp>
      <p:sp>
        <p:nvSpPr>
          <p:cNvPr id="13" name="Textplatzhalter 12"/>
          <p:cNvSpPr>
            <a:spLocks noGrp="1"/>
          </p:cNvSpPr>
          <p:nvPr>
            <p:ph type="body" sz="quarter" idx="11"/>
          </p:nvPr>
        </p:nvSpPr>
        <p:spPr/>
        <p:txBody>
          <a:bodyPr/>
          <a:lstStyle/>
          <a:p>
            <a:endParaRPr lang="de-DE" dirty="0"/>
          </a:p>
        </p:txBody>
      </p:sp>
    </p:spTree>
    <p:extLst>
      <p:ext uri="{BB962C8B-B14F-4D97-AF65-F5344CB8AC3E}">
        <p14:creationId xmlns:p14="http://schemas.microsoft.com/office/powerpoint/2010/main" val="737167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with medium confidence">
            <a:extLst>
              <a:ext uri="{FF2B5EF4-FFF2-40B4-BE49-F238E27FC236}">
                <a16:creationId xmlns:a16="http://schemas.microsoft.com/office/drawing/2014/main" id="{E742355C-4348-0F75-8A7F-CFFD00B10F0B}"/>
              </a:ext>
            </a:extLst>
          </p:cNvPr>
          <p:cNvPicPr>
            <a:picLocks noChangeAspect="1"/>
          </p:cNvPicPr>
          <p:nvPr/>
        </p:nvPicPr>
        <p:blipFill>
          <a:blip r:embed="rId3"/>
          <a:stretch>
            <a:fillRect/>
          </a:stretch>
        </p:blipFill>
        <p:spPr>
          <a:xfrm>
            <a:off x="-160421" y="0"/>
            <a:ext cx="4574232" cy="6858000"/>
          </a:xfrm>
          <a:prstGeom prst="rect">
            <a:avLst/>
          </a:prstGeom>
        </p:spPr>
      </p:pic>
      <p:sp>
        <p:nvSpPr>
          <p:cNvPr id="8" name="TextBox 7">
            <a:extLst>
              <a:ext uri="{FF2B5EF4-FFF2-40B4-BE49-F238E27FC236}">
                <a16:creationId xmlns:a16="http://schemas.microsoft.com/office/drawing/2014/main" id="{24445C77-E8A0-B355-08FA-FE7CDA6A0CF5}"/>
              </a:ext>
            </a:extLst>
          </p:cNvPr>
          <p:cNvSpPr txBox="1"/>
          <p:nvPr/>
        </p:nvSpPr>
        <p:spPr>
          <a:xfrm>
            <a:off x="6031833" y="1806425"/>
            <a:ext cx="4098756" cy="5016758"/>
          </a:xfrm>
          <a:prstGeom prst="rect">
            <a:avLst/>
          </a:prstGeom>
          <a:noFill/>
        </p:spPr>
        <p:txBody>
          <a:bodyPr wrap="square">
            <a:spAutoFit/>
          </a:bodyPr>
          <a:lstStyle/>
          <a:p>
            <a:pPr marL="571500" indent="-571500">
              <a:buFont typeface="Arial" panose="020B0604020202020204" pitchFamily="34" charset="0"/>
              <a:buChar char="•"/>
            </a:pPr>
            <a:r>
              <a:rPr lang="en-IE" sz="4000" dirty="0">
                <a:latin typeface="Arial Nova Cond" panose="020B0506020202020204" pitchFamily="34" charset="0"/>
              </a:rPr>
              <a:t>“Brian Fog”</a:t>
            </a:r>
          </a:p>
          <a:p>
            <a:pPr marL="571500" indent="-571500">
              <a:buFont typeface="Arial" panose="020B0604020202020204" pitchFamily="34" charset="0"/>
              <a:buChar char="•"/>
            </a:pPr>
            <a:r>
              <a:rPr lang="en-IE" sz="4000" dirty="0">
                <a:latin typeface="Arial Nova Cond" panose="020B0506020202020204" pitchFamily="34" charset="0"/>
              </a:rPr>
              <a:t>“</a:t>
            </a:r>
            <a:r>
              <a:rPr lang="en-IE" sz="4000" dirty="0" err="1">
                <a:latin typeface="Arial Nova Cond" panose="020B0506020202020204" pitchFamily="34" charset="0"/>
              </a:rPr>
              <a:t>Brairn</a:t>
            </a:r>
            <a:r>
              <a:rPr lang="en-IE" sz="4000" dirty="0">
                <a:latin typeface="Arial Nova Cond" panose="020B0506020202020204" pitchFamily="34" charset="0"/>
              </a:rPr>
              <a:t> Frog”</a:t>
            </a:r>
          </a:p>
          <a:p>
            <a:pPr marL="571500" indent="-571500">
              <a:buFont typeface="Arial" panose="020B0604020202020204" pitchFamily="34" charset="0"/>
              <a:buChar char="•"/>
            </a:pPr>
            <a:r>
              <a:rPr lang="en-IE" sz="4000" dirty="0">
                <a:latin typeface="Arial Nova Cond" panose="020B0506020202020204" pitchFamily="34" charset="0"/>
              </a:rPr>
              <a:t>“Brain </a:t>
            </a:r>
            <a:r>
              <a:rPr lang="en-IE" sz="4000" dirty="0" err="1">
                <a:latin typeface="Arial Nova Cond" panose="020B0506020202020204" pitchFamily="34" charset="0"/>
              </a:rPr>
              <a:t>Forg</a:t>
            </a:r>
            <a:r>
              <a:rPr lang="en-IE" sz="4000" dirty="0">
                <a:latin typeface="Arial Nova Cond" panose="020B0506020202020204" pitchFamily="34" charset="0"/>
              </a:rPr>
              <a:t>”</a:t>
            </a:r>
          </a:p>
          <a:p>
            <a:pPr marL="571500" indent="-571500">
              <a:buFont typeface="Arial" panose="020B0604020202020204" pitchFamily="34" charset="0"/>
              <a:buChar char="•"/>
            </a:pPr>
            <a:r>
              <a:rPr lang="en-IE" sz="4000" dirty="0">
                <a:latin typeface="Arial Nova Cond" panose="020B0506020202020204" pitchFamily="34" charset="0"/>
              </a:rPr>
              <a:t>“Brain Fog”</a:t>
            </a:r>
          </a:p>
          <a:p>
            <a:pPr marL="571500" indent="-571500">
              <a:buFont typeface="Arial" panose="020B0604020202020204" pitchFamily="34" charset="0"/>
              <a:buChar char="•"/>
            </a:pPr>
            <a:r>
              <a:rPr lang="en-IE" sz="4000" dirty="0">
                <a:latin typeface="Arial Nova Cond" panose="020B0506020202020204" pitchFamily="34" charset="0"/>
              </a:rPr>
              <a:t>Hallucinations</a:t>
            </a:r>
            <a:br>
              <a:rPr lang="en-IE" sz="4000" dirty="0">
                <a:latin typeface="Arial Nova Cond" panose="020B0506020202020204" pitchFamily="34" charset="0"/>
              </a:rPr>
            </a:br>
            <a:br>
              <a:rPr lang="en-IE" sz="4000" dirty="0">
                <a:latin typeface="Arial Nova Cond" panose="020B0506020202020204" pitchFamily="34" charset="0"/>
              </a:rPr>
            </a:br>
            <a:br>
              <a:rPr lang="en-IE" sz="4000" dirty="0">
                <a:latin typeface="Arial Nova Cond" panose="020B0506020202020204" pitchFamily="34" charset="0"/>
              </a:rPr>
            </a:br>
            <a:endParaRPr lang="en-IE" sz="4000" dirty="0">
              <a:latin typeface="Arial Nova Cond" panose="020B0506020202020204" pitchFamily="34" charset="0"/>
            </a:endParaRPr>
          </a:p>
        </p:txBody>
      </p:sp>
      <p:pic>
        <p:nvPicPr>
          <p:cNvPr id="11" name="Picture 10" descr="A close-up of a robot&#10;&#10;Description automatically generated with medium confidence">
            <a:extLst>
              <a:ext uri="{FF2B5EF4-FFF2-40B4-BE49-F238E27FC236}">
                <a16:creationId xmlns:a16="http://schemas.microsoft.com/office/drawing/2014/main" id="{01A5BF5C-4F17-E7F3-AF6A-897AC15FF46D}"/>
              </a:ext>
            </a:extLst>
          </p:cNvPr>
          <p:cNvPicPr>
            <a:picLocks noChangeAspect="1"/>
          </p:cNvPicPr>
          <p:nvPr/>
        </p:nvPicPr>
        <p:blipFill>
          <a:blip r:embed="rId4"/>
          <a:stretch>
            <a:fillRect/>
          </a:stretch>
        </p:blipFill>
        <p:spPr>
          <a:xfrm>
            <a:off x="4572952" y="259226"/>
            <a:ext cx="3584459" cy="1886322"/>
          </a:xfrm>
          <a:prstGeom prst="rect">
            <a:avLst/>
          </a:prstGeom>
        </p:spPr>
      </p:pic>
      <p:grpSp>
        <p:nvGrpSpPr>
          <p:cNvPr id="12" name="Group 11">
            <a:extLst>
              <a:ext uri="{FF2B5EF4-FFF2-40B4-BE49-F238E27FC236}">
                <a16:creationId xmlns:a16="http://schemas.microsoft.com/office/drawing/2014/main" id="{9BC2629B-1844-0433-AA9D-298C42A36FF0}"/>
              </a:ext>
            </a:extLst>
          </p:cNvPr>
          <p:cNvGrpSpPr/>
          <p:nvPr/>
        </p:nvGrpSpPr>
        <p:grpSpPr>
          <a:xfrm>
            <a:off x="17503" y="219078"/>
            <a:ext cx="601193" cy="262185"/>
            <a:chOff x="-1362075" y="-563563"/>
            <a:chExt cx="2708275" cy="1181101"/>
          </a:xfrm>
        </p:grpSpPr>
        <p:pic>
          <p:nvPicPr>
            <p:cNvPr id="13" name="Picture 2" descr="cc logo">
              <a:extLst>
                <a:ext uri="{FF2B5EF4-FFF2-40B4-BE49-F238E27FC236}">
                  <a16:creationId xmlns:a16="http://schemas.microsoft.com/office/drawing/2014/main" id="{CC9BF1A5-7AF2-EA9E-3497-D391DDDB9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075"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C471DFD7-D9F8-7F37-AFF1-B23C7D2877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100"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4409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2000"/>
                                        <p:tgtEl>
                                          <p:spTgt spid="8">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2000"/>
                                        <p:tgtEl>
                                          <p:spTgt spid="8">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2000"/>
                                        <p:tgtEl>
                                          <p:spTgt spid="8">
                                            <p:txEl>
                                              <p:pRg st="3" end="3"/>
                                            </p:tx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2000"/>
                                        <p:tgtEl>
                                          <p:spTgt spid="8">
                                            <p:txEl>
                                              <p:pRg st="4" end="4"/>
                                            </p:txEl>
                                          </p:spTgt>
                                        </p:tgtEl>
                                      </p:cBhvr>
                                    </p:animEffect>
                                  </p:childTnLst>
                                </p:cTn>
                              </p:par>
                              <p:par>
                                <p:cTn id="24" presetID="1" presetClass="entr" presetSubtype="0" fill="hold" nodeType="withEffect">
                                  <p:stCondLst>
                                    <p:cond delay="200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xit" presetSubtype="0" fill="hold" nodeType="withEffect">
                                  <p:stCondLst>
                                    <p:cond delay="250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464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335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13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52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 letter&#10;&#10;Description automatically generated">
            <a:extLst>
              <a:ext uri="{FF2B5EF4-FFF2-40B4-BE49-F238E27FC236}">
                <a16:creationId xmlns:a16="http://schemas.microsoft.com/office/drawing/2014/main" id="{536CF32B-2B0D-8FCE-0C47-15BDD137B5A8}"/>
              </a:ext>
            </a:extLst>
          </p:cNvPr>
          <p:cNvPicPr>
            <a:picLocks noChangeAspect="1"/>
          </p:cNvPicPr>
          <p:nvPr/>
        </p:nvPicPr>
        <p:blipFill>
          <a:blip r:embed="rId3"/>
          <a:stretch>
            <a:fillRect/>
          </a:stretch>
        </p:blipFill>
        <p:spPr>
          <a:xfrm>
            <a:off x="-281060" y="440370"/>
            <a:ext cx="11621994" cy="7747995"/>
          </a:xfrm>
          <a:prstGeom prst="rect">
            <a:avLst/>
          </a:prstGeom>
          <a:effectLst>
            <a:outerShdw blurRad="50800" dist="38100" dir="2700000" algn="tl" rotWithShape="0">
              <a:prstClr val="black">
                <a:alpha val="40000"/>
              </a:prstClr>
            </a:outerShdw>
          </a:effectLst>
          <a:scene3d>
            <a:camera prst="perspectiveRelaxedModerately" fov="1200000">
              <a:rot lat="19490639" lon="0" rev="1200000"/>
            </a:camera>
            <a:lightRig rig="threePt" dir="t"/>
          </a:scene3d>
          <a:sp3d z="38100"/>
        </p:spPr>
      </p:pic>
    </p:spTree>
    <p:extLst>
      <p:ext uri="{BB962C8B-B14F-4D97-AF65-F5344CB8AC3E}">
        <p14:creationId xmlns:p14="http://schemas.microsoft.com/office/powerpoint/2010/main" val="315234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 letter&#10;&#10;Description automatically generated">
            <a:extLst>
              <a:ext uri="{FF2B5EF4-FFF2-40B4-BE49-F238E27FC236}">
                <a16:creationId xmlns:a16="http://schemas.microsoft.com/office/drawing/2014/main" id="{536CF32B-2B0D-8FCE-0C47-15BDD137B5A8}"/>
              </a:ext>
            </a:extLst>
          </p:cNvPr>
          <p:cNvPicPr>
            <a:picLocks noChangeAspect="1"/>
          </p:cNvPicPr>
          <p:nvPr/>
        </p:nvPicPr>
        <p:blipFill rotWithShape="1">
          <a:blip r:embed="rId3"/>
          <a:srcRect l="44190" t="18089" r="12910" b="42940"/>
          <a:stretch/>
        </p:blipFill>
        <p:spPr>
          <a:xfrm>
            <a:off x="-351693" y="586155"/>
            <a:ext cx="12543693" cy="7596554"/>
          </a:xfrm>
          <a:prstGeom prst="rect">
            <a:avLst/>
          </a:prstGeom>
          <a:effectLst>
            <a:outerShdw blurRad="50800" dist="38100" dir="2700000" algn="tl" rotWithShape="0">
              <a:prstClr val="black">
                <a:alpha val="40000"/>
              </a:prstClr>
            </a:outerShdw>
          </a:effectLst>
          <a:scene3d>
            <a:camera prst="perspectiveRelaxedModerately" fov="1200000">
              <a:rot lat="21000000" lon="0" rev="1200000"/>
            </a:camera>
            <a:lightRig rig="threePt" dir="t"/>
          </a:scene3d>
          <a:sp3d z="38100"/>
        </p:spPr>
      </p:pic>
      <p:sp>
        <p:nvSpPr>
          <p:cNvPr id="2" name="Rectangle 1">
            <a:extLst>
              <a:ext uri="{FF2B5EF4-FFF2-40B4-BE49-F238E27FC236}">
                <a16:creationId xmlns:a16="http://schemas.microsoft.com/office/drawing/2014/main" id="{03973BD8-630D-896F-4423-87D31BFF549C}"/>
              </a:ext>
            </a:extLst>
          </p:cNvPr>
          <p:cNvSpPr/>
          <p:nvPr/>
        </p:nvSpPr>
        <p:spPr>
          <a:xfrm rot="20821679">
            <a:off x="9214704" y="1665575"/>
            <a:ext cx="2443082" cy="489902"/>
          </a:xfrm>
          <a:prstGeom prst="rect">
            <a:avLst/>
          </a:prstGeom>
          <a:solidFill>
            <a:srgbClr val="FFFF00">
              <a:alpha val="29000"/>
            </a:srgbClr>
          </a:solidFill>
          <a:ln>
            <a:noFill/>
          </a:ln>
          <a:scene3d>
            <a:camera prst="orthographicFront">
              <a:rot lat="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9027439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9330CA-8349-CB6A-74B3-CCC157A13C63}"/>
              </a:ext>
            </a:extLst>
          </p:cNvPr>
          <p:cNvSpPr txBox="1"/>
          <p:nvPr/>
        </p:nvSpPr>
        <p:spPr>
          <a:xfrm>
            <a:off x="3262746" y="1951672"/>
            <a:ext cx="6097978" cy="1938992"/>
          </a:xfrm>
          <a:prstGeom prst="rect">
            <a:avLst/>
          </a:prstGeom>
          <a:noFill/>
        </p:spPr>
        <p:txBody>
          <a:bodyPr wrap="square">
            <a:spAutoFit/>
          </a:bodyPr>
          <a:lstStyle/>
          <a:p>
            <a:r>
              <a:rPr lang="en-US" sz="2400" dirty="0">
                <a:solidFill>
                  <a:srgbClr val="070707"/>
                </a:solidFill>
                <a:latin typeface="Arial Nova Cond" panose="020B0506020202020204" pitchFamily="34" charset="0"/>
              </a:rPr>
              <a:t>…</a:t>
            </a:r>
            <a:r>
              <a:rPr lang="en-US" sz="2400" b="0" i="0" dirty="0">
                <a:solidFill>
                  <a:srgbClr val="070707"/>
                </a:solidFill>
                <a:effectLst/>
                <a:latin typeface="Arial Nova Cond" panose="020B0506020202020204" pitchFamily="34" charset="0"/>
              </a:rPr>
              <a:t>conditions that affect sleep quality, timing, or duration and impact a person’s ability to properly function while they are awake.</a:t>
            </a:r>
            <a:br>
              <a:rPr lang="en-US" sz="2400" b="0" i="0" dirty="0">
                <a:solidFill>
                  <a:srgbClr val="070707"/>
                </a:solidFill>
                <a:effectLst/>
                <a:latin typeface="Arial Nova Cond" panose="020B0506020202020204" pitchFamily="34" charset="0"/>
              </a:rPr>
            </a:br>
            <a:br>
              <a:rPr lang="en-US" sz="2400" b="0" i="0" dirty="0">
                <a:solidFill>
                  <a:srgbClr val="070707"/>
                </a:solidFill>
                <a:effectLst/>
                <a:latin typeface="Arial Nova Cond" panose="020B0506020202020204" pitchFamily="34" charset="0"/>
              </a:rPr>
            </a:br>
            <a:r>
              <a:rPr lang="en-US" sz="2400" b="0" i="0" dirty="0">
                <a:solidFill>
                  <a:srgbClr val="070707"/>
                </a:solidFill>
                <a:effectLst/>
                <a:latin typeface="Arial Nova Cond" panose="020B0506020202020204" pitchFamily="34" charset="0"/>
              </a:rPr>
              <a:t>- Sleep Foundation</a:t>
            </a:r>
            <a:endParaRPr lang="en-IE" sz="2400" dirty="0">
              <a:latin typeface="Arial Nova Cond" panose="020B0506020202020204" pitchFamily="34" charset="0"/>
            </a:endParaRPr>
          </a:p>
        </p:txBody>
      </p:sp>
    </p:spTree>
    <p:extLst>
      <p:ext uri="{BB962C8B-B14F-4D97-AF65-F5344CB8AC3E}">
        <p14:creationId xmlns:p14="http://schemas.microsoft.com/office/powerpoint/2010/main" val="4133061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C5868-3A56-8CAE-3E25-7B2C96402490}"/>
              </a:ext>
            </a:extLst>
          </p:cNvPr>
          <p:cNvSpPr txBox="1"/>
          <p:nvPr/>
        </p:nvSpPr>
        <p:spPr>
          <a:xfrm>
            <a:off x="6425491" y="1995055"/>
            <a:ext cx="8407729" cy="3539430"/>
          </a:xfrm>
          <a:prstGeom prst="rect">
            <a:avLst/>
          </a:prstGeom>
          <a:noFill/>
        </p:spPr>
        <p:txBody>
          <a:bodyPr wrap="square" rtlCol="0">
            <a:spAutoFit/>
          </a:bodyPr>
          <a:lstStyle/>
          <a:p>
            <a:pPr marL="285750" indent="-285750">
              <a:buFont typeface="Arial" panose="020B0604020202020204" pitchFamily="34" charset="0"/>
              <a:buChar char="•"/>
            </a:pPr>
            <a:r>
              <a:rPr lang="en-IE" sz="3200" dirty="0">
                <a:latin typeface="Arial Nova Cond" panose="020B0506020202020204" pitchFamily="34" charset="0"/>
              </a:rPr>
              <a:t>Insomnia</a:t>
            </a:r>
          </a:p>
          <a:p>
            <a:pPr marL="285750" indent="-285750">
              <a:buFont typeface="Arial" panose="020B0604020202020204" pitchFamily="34" charset="0"/>
              <a:buChar char="•"/>
            </a:pPr>
            <a:r>
              <a:rPr lang="en-IE" sz="3200" dirty="0">
                <a:latin typeface="Arial Nova Cond" panose="020B0506020202020204" pitchFamily="34" charset="0"/>
              </a:rPr>
              <a:t>Sleep Apnoea</a:t>
            </a:r>
          </a:p>
          <a:p>
            <a:pPr marL="285750" indent="-285750">
              <a:buFont typeface="Arial" panose="020B0604020202020204" pitchFamily="34" charset="0"/>
              <a:buChar char="•"/>
            </a:pPr>
            <a:r>
              <a:rPr lang="en-IE" sz="3200" dirty="0">
                <a:latin typeface="Arial Nova Cond" panose="020B0506020202020204" pitchFamily="34" charset="0"/>
              </a:rPr>
              <a:t>Narcolepsy</a:t>
            </a:r>
          </a:p>
          <a:p>
            <a:pPr marL="285750" indent="-285750">
              <a:buFont typeface="Arial" panose="020B0604020202020204" pitchFamily="34" charset="0"/>
              <a:buChar char="•"/>
            </a:pPr>
            <a:r>
              <a:rPr lang="en-IE" sz="3200" dirty="0">
                <a:latin typeface="Arial Nova Cond" panose="020B0506020202020204" pitchFamily="34" charset="0"/>
              </a:rPr>
              <a:t>Shift Work Disorder</a:t>
            </a:r>
          </a:p>
          <a:p>
            <a:pPr marL="285750" indent="-285750">
              <a:buFont typeface="Arial" panose="020B0604020202020204" pitchFamily="34" charset="0"/>
              <a:buChar char="•"/>
            </a:pPr>
            <a:r>
              <a:rPr lang="en-IE" sz="3200" dirty="0">
                <a:latin typeface="Arial Nova Cond" panose="020B0506020202020204" pitchFamily="34" charset="0"/>
              </a:rPr>
              <a:t>Idiopathic Hypersomnia</a:t>
            </a:r>
          </a:p>
          <a:p>
            <a:pPr marL="285750" indent="-285750">
              <a:buFont typeface="Arial" panose="020B0604020202020204" pitchFamily="34" charset="0"/>
              <a:buChar char="•"/>
            </a:pPr>
            <a:r>
              <a:rPr lang="en-IE" sz="3200" dirty="0">
                <a:latin typeface="Arial Nova Cond" panose="020B0506020202020204" pitchFamily="34" charset="0"/>
              </a:rPr>
              <a:t>Parasomnias</a:t>
            </a:r>
          </a:p>
          <a:p>
            <a:pPr marL="285750" indent="-285750">
              <a:buFont typeface="Arial" panose="020B0604020202020204" pitchFamily="34" charset="0"/>
              <a:buChar char="•"/>
            </a:pPr>
            <a:r>
              <a:rPr lang="en-IE" sz="3200" dirty="0">
                <a:latin typeface="Arial Nova Cond" panose="020B0506020202020204" pitchFamily="34" charset="0"/>
              </a:rPr>
              <a:t>…</a:t>
            </a:r>
          </a:p>
        </p:txBody>
      </p:sp>
      <p:pic>
        <p:nvPicPr>
          <p:cNvPr id="4" name="Picture 3">
            <a:extLst>
              <a:ext uri="{FF2B5EF4-FFF2-40B4-BE49-F238E27FC236}">
                <a16:creationId xmlns:a16="http://schemas.microsoft.com/office/drawing/2014/main" id="{BD7869C2-E017-EAAE-CFDF-5F3DDB2DFE6F}"/>
              </a:ext>
            </a:extLst>
          </p:cNvPr>
          <p:cNvPicPr>
            <a:picLocks noChangeAspect="1"/>
          </p:cNvPicPr>
          <p:nvPr/>
        </p:nvPicPr>
        <p:blipFill rotWithShape="1">
          <a:blip r:embed="rId3"/>
          <a:srcRect l="37996" r="12564"/>
          <a:stretch/>
        </p:blipFill>
        <p:spPr>
          <a:xfrm>
            <a:off x="0" y="0"/>
            <a:ext cx="4860758" cy="6858000"/>
          </a:xfrm>
          <a:prstGeom prst="rect">
            <a:avLst/>
          </a:prstGeom>
        </p:spPr>
      </p:pic>
      <p:grpSp>
        <p:nvGrpSpPr>
          <p:cNvPr id="5" name="Group 4">
            <a:extLst>
              <a:ext uri="{FF2B5EF4-FFF2-40B4-BE49-F238E27FC236}">
                <a16:creationId xmlns:a16="http://schemas.microsoft.com/office/drawing/2014/main" id="{F33F67E2-55A0-B6F3-E51C-824282610199}"/>
              </a:ext>
            </a:extLst>
          </p:cNvPr>
          <p:cNvGrpSpPr/>
          <p:nvPr/>
        </p:nvGrpSpPr>
        <p:grpSpPr>
          <a:xfrm>
            <a:off x="9478960" y="6216399"/>
            <a:ext cx="1471197" cy="641601"/>
            <a:chOff x="-1362075" y="-563563"/>
            <a:chExt cx="2708275" cy="1181101"/>
          </a:xfrm>
        </p:grpSpPr>
        <p:pic>
          <p:nvPicPr>
            <p:cNvPr id="6" name="Picture 2" descr="cc logo">
              <a:extLst>
                <a:ext uri="{FF2B5EF4-FFF2-40B4-BE49-F238E27FC236}">
                  <a16:creationId xmlns:a16="http://schemas.microsoft.com/office/drawing/2014/main" id="{26B8C476-A935-D882-48CE-D205EF672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075"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8BABDD12-A22A-2DCE-A3FD-C626226595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511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0FE45-F9A0-82EC-B853-0B6DE53C1F85}"/>
              </a:ext>
            </a:extLst>
          </p:cNvPr>
          <p:cNvSpPr txBox="1"/>
          <p:nvPr/>
        </p:nvSpPr>
        <p:spPr>
          <a:xfrm>
            <a:off x="641269" y="2327563"/>
            <a:ext cx="11115302" cy="1815882"/>
          </a:xfrm>
          <a:prstGeom prst="rect">
            <a:avLst/>
          </a:prstGeom>
          <a:noFill/>
        </p:spPr>
        <p:txBody>
          <a:bodyPr wrap="square" rtlCol="0">
            <a:spAutoFit/>
          </a:bodyPr>
          <a:lstStyle/>
          <a:p>
            <a:pPr algn="ctr"/>
            <a:r>
              <a:rPr lang="en-IE" sz="4000" i="1" dirty="0">
                <a:latin typeface="Arial Nova Cond" panose="020B0506020202020204" pitchFamily="34" charset="0"/>
              </a:rPr>
              <a:t>“Oh, I get that!”	</a:t>
            </a:r>
          </a:p>
          <a:p>
            <a:pPr algn="ctr"/>
            <a:br>
              <a:rPr lang="en-IE" sz="4000" dirty="0">
                <a:latin typeface="Arial Nova Cond" panose="020B0506020202020204" pitchFamily="34" charset="0"/>
              </a:rPr>
            </a:br>
            <a:r>
              <a:rPr lang="en-IE" sz="3200" dirty="0">
                <a:latin typeface="Arial Nova Cond" panose="020B0506020202020204" pitchFamily="34" charset="0"/>
              </a:rPr>
              <a:t> - most people I talk to about sleep disorders </a:t>
            </a:r>
            <a:endParaRPr lang="en-IE" sz="4000" dirty="0">
              <a:latin typeface="Arial Nova Cond" panose="020B0506020202020204" pitchFamily="34" charset="0"/>
            </a:endParaRPr>
          </a:p>
        </p:txBody>
      </p:sp>
    </p:spTree>
    <p:extLst>
      <p:ext uri="{BB962C8B-B14F-4D97-AF65-F5344CB8AC3E}">
        <p14:creationId xmlns:p14="http://schemas.microsoft.com/office/powerpoint/2010/main" val="221204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0A917BD-7B46-3E50-FBE1-7564F240CFA8}"/>
              </a:ext>
            </a:extLst>
          </p:cNvPr>
          <p:cNvGrpSpPr/>
          <p:nvPr/>
        </p:nvGrpSpPr>
        <p:grpSpPr>
          <a:xfrm>
            <a:off x="676891" y="866104"/>
            <a:ext cx="10616540" cy="2400660"/>
            <a:chOff x="1734367" y="946950"/>
            <a:chExt cx="8229029" cy="1839523"/>
          </a:xfrm>
        </p:grpSpPr>
        <p:sp>
          <p:nvSpPr>
            <p:cNvPr id="3" name="TextBox 2">
              <a:extLst>
                <a:ext uri="{FF2B5EF4-FFF2-40B4-BE49-F238E27FC236}">
                  <a16:creationId xmlns:a16="http://schemas.microsoft.com/office/drawing/2014/main" id="{76C1372D-B212-A90E-2B90-855E73E89B69}"/>
                </a:ext>
              </a:extLst>
            </p:cNvPr>
            <p:cNvSpPr txBox="1"/>
            <p:nvPr/>
          </p:nvSpPr>
          <p:spPr>
            <a:xfrm>
              <a:off x="1734367" y="1583709"/>
              <a:ext cx="8229027" cy="1202764"/>
            </a:xfrm>
            <a:prstGeom prst="rect">
              <a:avLst/>
            </a:prstGeom>
            <a:noFill/>
            <a:ln>
              <a:solidFill>
                <a:srgbClr val="0076B2"/>
              </a:solidFill>
            </a:ln>
          </p:spPr>
          <p:txBody>
            <a:bodyPr wrap="square">
              <a:spAutoFit/>
            </a:bodyPr>
            <a:lstStyle/>
            <a:p>
              <a:r>
                <a:rPr lang="en-US" sz="2400" b="0" i="1" dirty="0">
                  <a:solidFill>
                    <a:srgbClr val="2E2E2E"/>
                  </a:solidFill>
                  <a:effectLst/>
                  <a:latin typeface="Arial Nova Cond" panose="020B0506020202020204" pitchFamily="34" charset="0"/>
                </a:rPr>
                <a:t> The findings of the meta-analysis suggested that workers with sleep problems had a </a:t>
              </a:r>
              <a:r>
                <a:rPr lang="en-US" sz="2400" b="1" i="1" dirty="0">
                  <a:solidFill>
                    <a:srgbClr val="2E2E2E"/>
                  </a:solidFill>
                  <a:effectLst/>
                  <a:latin typeface="Arial Nova Cond" panose="020B0506020202020204" pitchFamily="34" charset="0"/>
                </a:rPr>
                <a:t>1.62 times higher risk of being injured</a:t>
              </a:r>
              <a:r>
                <a:rPr lang="en-US" sz="2400" b="0" i="1" dirty="0">
                  <a:solidFill>
                    <a:srgbClr val="2E2E2E"/>
                  </a:solidFill>
                  <a:effectLst/>
                  <a:latin typeface="Arial Nova Cond" panose="020B0506020202020204" pitchFamily="34" charset="0"/>
                </a:rPr>
                <a:t> than workers without sleep problems (RR: 1.62, 95% CI: 1.43–1.84). Approximately </a:t>
              </a:r>
              <a:r>
                <a:rPr lang="en-US" sz="2400" b="1" i="1" dirty="0">
                  <a:solidFill>
                    <a:srgbClr val="2E2E2E"/>
                  </a:solidFill>
                  <a:effectLst/>
                  <a:latin typeface="Arial Nova Cond" panose="020B0506020202020204" pitchFamily="34" charset="0"/>
                </a:rPr>
                <a:t>13% of work injuries could be attributed to sleep problems</a:t>
              </a:r>
              <a:r>
                <a:rPr lang="en-US" sz="2400" b="0" i="1" dirty="0">
                  <a:solidFill>
                    <a:srgbClr val="2E2E2E"/>
                  </a:solidFill>
                  <a:effectLst/>
                  <a:latin typeface="Arial Nova Cond" panose="020B0506020202020204" pitchFamily="34" charset="0"/>
                </a:rPr>
                <a:t>.</a:t>
              </a:r>
              <a:endParaRPr lang="en-IE" sz="2400" i="1" dirty="0">
                <a:latin typeface="Arial Nova Cond" panose="020B0506020202020204" pitchFamily="34" charset="0"/>
              </a:endParaRPr>
            </a:p>
          </p:txBody>
        </p:sp>
        <p:sp>
          <p:nvSpPr>
            <p:cNvPr id="5" name="TextBox 4">
              <a:extLst>
                <a:ext uri="{FF2B5EF4-FFF2-40B4-BE49-F238E27FC236}">
                  <a16:creationId xmlns:a16="http://schemas.microsoft.com/office/drawing/2014/main" id="{05AED0F6-3C26-42FC-11EA-E859DC3DE5A6}"/>
                </a:ext>
              </a:extLst>
            </p:cNvPr>
            <p:cNvSpPr txBox="1"/>
            <p:nvPr/>
          </p:nvSpPr>
          <p:spPr>
            <a:xfrm>
              <a:off x="1734367" y="946950"/>
              <a:ext cx="8229029" cy="636758"/>
            </a:xfrm>
            <a:prstGeom prst="rect">
              <a:avLst/>
            </a:prstGeom>
            <a:noFill/>
            <a:ln>
              <a:solidFill>
                <a:srgbClr val="0076B2"/>
              </a:solidFill>
            </a:ln>
          </p:spPr>
          <p:txBody>
            <a:bodyPr wrap="square">
              <a:spAutoFit/>
            </a:bodyPr>
            <a:lstStyle/>
            <a:p>
              <a:r>
                <a:rPr lang="en-IE" sz="2400" b="1" dirty="0">
                  <a:latin typeface="Arial Nova Cond" panose="020B0506020202020204" pitchFamily="34" charset="0"/>
                </a:rPr>
                <a:t>Sleep problems and work injuries: A systematic review and meta-analysis </a:t>
              </a:r>
              <a:br>
                <a:rPr lang="en-IE" sz="2400" b="1" dirty="0">
                  <a:latin typeface="Arial Nova Cond" panose="020B0506020202020204" pitchFamily="34" charset="0"/>
                </a:rPr>
              </a:br>
              <a:r>
                <a:rPr lang="en-IE" sz="2400" dirty="0">
                  <a:latin typeface="Arial Nova Cond" panose="020B0506020202020204" pitchFamily="34" charset="0"/>
                </a:rPr>
                <a:t>– K. </a:t>
              </a:r>
              <a:r>
                <a:rPr lang="en-IE" sz="2400" dirty="0" err="1">
                  <a:latin typeface="Arial Nova Cond" panose="020B0506020202020204" pitchFamily="34" charset="0"/>
                </a:rPr>
                <a:t>Uehli</a:t>
              </a:r>
              <a:r>
                <a:rPr lang="en-IE" sz="2400" dirty="0">
                  <a:latin typeface="Arial Nova Cond" panose="020B0506020202020204" pitchFamily="34" charset="0"/>
                </a:rPr>
                <a:t> et al</a:t>
              </a:r>
            </a:p>
          </p:txBody>
        </p:sp>
      </p:grpSp>
      <p:grpSp>
        <p:nvGrpSpPr>
          <p:cNvPr id="11" name="Group 10">
            <a:extLst>
              <a:ext uri="{FF2B5EF4-FFF2-40B4-BE49-F238E27FC236}">
                <a16:creationId xmlns:a16="http://schemas.microsoft.com/office/drawing/2014/main" id="{ED92878F-0A42-CC34-0C1D-8D7C5E98F075}"/>
              </a:ext>
            </a:extLst>
          </p:cNvPr>
          <p:cNvGrpSpPr/>
          <p:nvPr/>
        </p:nvGrpSpPr>
        <p:grpSpPr>
          <a:xfrm>
            <a:off x="676886" y="3669623"/>
            <a:ext cx="10616542" cy="2257527"/>
            <a:chOff x="1825831" y="2785638"/>
            <a:chExt cx="6097979" cy="1774501"/>
          </a:xfrm>
        </p:grpSpPr>
        <p:sp>
          <p:nvSpPr>
            <p:cNvPr id="8" name="TextBox 7">
              <a:extLst>
                <a:ext uri="{FF2B5EF4-FFF2-40B4-BE49-F238E27FC236}">
                  <a16:creationId xmlns:a16="http://schemas.microsoft.com/office/drawing/2014/main" id="{01037165-DFC7-57AC-EFE2-60EDB44EB489}"/>
                </a:ext>
              </a:extLst>
            </p:cNvPr>
            <p:cNvSpPr txBox="1"/>
            <p:nvPr/>
          </p:nvSpPr>
          <p:spPr>
            <a:xfrm>
              <a:off x="1825831" y="3616635"/>
              <a:ext cx="6097979" cy="943504"/>
            </a:xfrm>
            <a:prstGeom prst="rect">
              <a:avLst/>
            </a:prstGeom>
            <a:noFill/>
            <a:ln>
              <a:solidFill>
                <a:srgbClr val="0076B2"/>
              </a:solidFill>
            </a:ln>
          </p:spPr>
          <p:txBody>
            <a:bodyPr wrap="square">
              <a:spAutoFit/>
            </a:bodyPr>
            <a:lstStyle/>
            <a:p>
              <a:r>
                <a:rPr lang="en-US" sz="2400" b="0" i="1" dirty="0">
                  <a:solidFill>
                    <a:srgbClr val="212121"/>
                  </a:solidFill>
                  <a:effectLst/>
                  <a:latin typeface="BlinkMacSystemFont"/>
                </a:rPr>
                <a:t>In terms of daytime function, </a:t>
              </a:r>
              <a:r>
                <a:rPr lang="en-US" sz="2400" b="1" i="1" dirty="0">
                  <a:solidFill>
                    <a:srgbClr val="212121"/>
                  </a:solidFill>
                  <a:effectLst/>
                  <a:latin typeface="BlinkMacSystemFont"/>
                </a:rPr>
                <a:t>25.0%</a:t>
              </a:r>
              <a:r>
                <a:rPr lang="en-US" sz="2400" b="0" i="1" dirty="0">
                  <a:solidFill>
                    <a:srgbClr val="212121"/>
                  </a:solidFill>
                  <a:effectLst/>
                  <a:latin typeface="BlinkMacSystemFont"/>
                </a:rPr>
                <a:t> of the [Insomnia Syndrome Group] had been </a:t>
              </a:r>
              <a:r>
                <a:rPr lang="en-US" sz="2400" b="1" i="1" dirty="0">
                  <a:solidFill>
                    <a:srgbClr val="212121"/>
                  </a:solidFill>
                  <a:effectLst/>
                  <a:latin typeface="BlinkMacSystemFont"/>
                </a:rPr>
                <a:t>absent from work</a:t>
              </a:r>
              <a:r>
                <a:rPr lang="en-US" sz="2400" b="0" i="1" dirty="0">
                  <a:solidFill>
                    <a:srgbClr val="212121"/>
                  </a:solidFill>
                  <a:effectLst/>
                  <a:latin typeface="BlinkMacSystemFont"/>
                </a:rPr>
                <a:t> relative to </a:t>
              </a:r>
              <a:r>
                <a:rPr lang="en-US" sz="2400" b="1" i="1" dirty="0">
                  <a:solidFill>
                    <a:srgbClr val="212121"/>
                  </a:solidFill>
                  <a:effectLst/>
                  <a:latin typeface="BlinkMacSystemFont"/>
                </a:rPr>
                <a:t>17.1%</a:t>
              </a:r>
              <a:r>
                <a:rPr lang="en-US" sz="2400" b="0" i="1" dirty="0">
                  <a:solidFill>
                    <a:srgbClr val="212121"/>
                  </a:solidFill>
                  <a:effectLst/>
                  <a:latin typeface="BlinkMacSystemFont"/>
                </a:rPr>
                <a:t> of [the Good Sleeper Group], </a:t>
              </a:r>
              <a:r>
                <a:rPr lang="en-US" sz="2400" b="1" i="1" dirty="0">
                  <a:solidFill>
                    <a:srgbClr val="212121"/>
                  </a:solidFill>
                  <a:effectLst/>
                  <a:latin typeface="BlinkMacSystemFont"/>
                </a:rPr>
                <a:t>40.6%</a:t>
              </a:r>
              <a:r>
                <a:rPr lang="en-US" sz="2400" b="0" i="1" dirty="0">
                  <a:solidFill>
                    <a:srgbClr val="212121"/>
                  </a:solidFill>
                  <a:effectLst/>
                  <a:latin typeface="BlinkMacSystemFont"/>
                </a:rPr>
                <a:t> reported having experienced </a:t>
              </a:r>
              <a:r>
                <a:rPr lang="en-US" sz="2400" b="1" i="1" dirty="0">
                  <a:solidFill>
                    <a:srgbClr val="212121"/>
                  </a:solidFill>
                  <a:effectLst/>
                  <a:latin typeface="BlinkMacSystemFont"/>
                </a:rPr>
                <a:t>reduced productivity </a:t>
              </a:r>
              <a:r>
                <a:rPr lang="en-US" sz="2400" b="0" i="1" dirty="0">
                  <a:solidFill>
                    <a:srgbClr val="212121"/>
                  </a:solidFill>
                  <a:effectLst/>
                  <a:latin typeface="BlinkMacSystemFont"/>
                </a:rPr>
                <a:t>compared to </a:t>
              </a:r>
              <a:r>
                <a:rPr lang="en-US" sz="2400" b="1" i="1" dirty="0">
                  <a:solidFill>
                    <a:srgbClr val="212121"/>
                  </a:solidFill>
                  <a:effectLst/>
                  <a:latin typeface="BlinkMacSystemFont"/>
                </a:rPr>
                <a:t>12.3%</a:t>
              </a:r>
              <a:r>
                <a:rPr lang="en-US" sz="2400" b="0" i="1" dirty="0">
                  <a:solidFill>
                    <a:srgbClr val="212121"/>
                  </a:solidFill>
                  <a:effectLst/>
                  <a:latin typeface="BlinkMacSystemFont"/>
                </a:rPr>
                <a:t> of </a:t>
              </a:r>
              <a:r>
                <a:rPr lang="en-US" sz="2400" i="1" dirty="0">
                  <a:solidFill>
                    <a:srgbClr val="212121"/>
                  </a:solidFill>
                  <a:latin typeface="BlinkMacSystemFont"/>
                </a:rPr>
                <a:t>[Good Sleepers]</a:t>
              </a:r>
              <a:endParaRPr lang="en-IE" sz="2400" i="1" dirty="0"/>
            </a:p>
          </p:txBody>
        </p:sp>
        <p:sp>
          <p:nvSpPr>
            <p:cNvPr id="10" name="TextBox 9">
              <a:extLst>
                <a:ext uri="{FF2B5EF4-FFF2-40B4-BE49-F238E27FC236}">
                  <a16:creationId xmlns:a16="http://schemas.microsoft.com/office/drawing/2014/main" id="{2089C2AB-E091-05E4-0B69-68CBF1A4A6CD}"/>
                </a:ext>
              </a:extLst>
            </p:cNvPr>
            <p:cNvSpPr txBox="1"/>
            <p:nvPr/>
          </p:nvSpPr>
          <p:spPr>
            <a:xfrm>
              <a:off x="1825831" y="2785638"/>
              <a:ext cx="6097978" cy="830997"/>
            </a:xfrm>
            <a:prstGeom prst="rect">
              <a:avLst/>
            </a:prstGeom>
            <a:noFill/>
            <a:ln>
              <a:solidFill>
                <a:srgbClr val="0076B2"/>
              </a:solidFill>
            </a:ln>
          </p:spPr>
          <p:txBody>
            <a:bodyPr wrap="square">
              <a:spAutoFit/>
            </a:bodyPr>
            <a:lstStyle/>
            <a:p>
              <a:pPr algn="l"/>
              <a:r>
                <a:rPr lang="en-US" sz="2400" b="1" dirty="0">
                  <a:latin typeface="Arial Nova Cond" panose="020B0506020202020204" pitchFamily="34" charset="0"/>
                </a:rPr>
                <a:t>Insomnia and its relationship to health-care utilization, work absenteeism, productivity and accidents </a:t>
              </a:r>
              <a:r>
                <a:rPr lang="en-US" sz="2400" dirty="0">
                  <a:latin typeface="Arial Nova Cond" panose="020B0506020202020204" pitchFamily="34" charset="0"/>
                </a:rPr>
                <a:t>– M. Daley et al</a:t>
              </a:r>
            </a:p>
          </p:txBody>
        </p:sp>
      </p:grpSp>
    </p:spTree>
    <p:extLst>
      <p:ext uri="{BB962C8B-B14F-4D97-AF65-F5344CB8AC3E}">
        <p14:creationId xmlns:p14="http://schemas.microsoft.com/office/powerpoint/2010/main" val="127868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0A917BD-7B46-3E50-FBE1-7564F240CFA8}"/>
              </a:ext>
            </a:extLst>
          </p:cNvPr>
          <p:cNvGrpSpPr/>
          <p:nvPr/>
        </p:nvGrpSpPr>
        <p:grpSpPr>
          <a:xfrm>
            <a:off x="676891" y="866104"/>
            <a:ext cx="10616540" cy="2400660"/>
            <a:chOff x="1734367" y="946950"/>
            <a:chExt cx="8229029" cy="1839523"/>
          </a:xfrm>
        </p:grpSpPr>
        <p:sp>
          <p:nvSpPr>
            <p:cNvPr id="3" name="TextBox 2">
              <a:extLst>
                <a:ext uri="{FF2B5EF4-FFF2-40B4-BE49-F238E27FC236}">
                  <a16:creationId xmlns:a16="http://schemas.microsoft.com/office/drawing/2014/main" id="{76C1372D-B212-A90E-2B90-855E73E89B69}"/>
                </a:ext>
              </a:extLst>
            </p:cNvPr>
            <p:cNvSpPr txBox="1"/>
            <p:nvPr/>
          </p:nvSpPr>
          <p:spPr>
            <a:xfrm>
              <a:off x="1734367" y="1583709"/>
              <a:ext cx="8229027" cy="1202764"/>
            </a:xfrm>
            <a:prstGeom prst="rect">
              <a:avLst/>
            </a:prstGeom>
            <a:noFill/>
            <a:ln>
              <a:solidFill>
                <a:srgbClr val="0076B2"/>
              </a:solidFill>
            </a:ln>
          </p:spPr>
          <p:txBody>
            <a:bodyPr wrap="square">
              <a:spAutoFit/>
            </a:bodyPr>
            <a:lstStyle/>
            <a:p>
              <a:r>
                <a:rPr lang="en-US" sz="2400" b="0" i="1" dirty="0">
                  <a:solidFill>
                    <a:srgbClr val="2E2E2E"/>
                  </a:solidFill>
                  <a:effectLst/>
                  <a:latin typeface="Arial Nova Cond" panose="020B0506020202020204" pitchFamily="34" charset="0"/>
                </a:rPr>
                <a:t> The findings of the meta-analysis suggested that workers with sleep problems had a </a:t>
              </a:r>
              <a:r>
                <a:rPr lang="en-US" sz="2400" b="1" i="1" dirty="0">
                  <a:solidFill>
                    <a:srgbClr val="2E2E2E"/>
                  </a:solidFill>
                  <a:effectLst/>
                  <a:latin typeface="Arial Nova Cond" panose="020B0506020202020204" pitchFamily="34" charset="0"/>
                </a:rPr>
                <a:t>1.62 times higher risk of being injured</a:t>
              </a:r>
              <a:r>
                <a:rPr lang="en-US" sz="2400" b="0" i="1" dirty="0">
                  <a:solidFill>
                    <a:srgbClr val="2E2E2E"/>
                  </a:solidFill>
                  <a:effectLst/>
                  <a:latin typeface="Arial Nova Cond" panose="020B0506020202020204" pitchFamily="34" charset="0"/>
                </a:rPr>
                <a:t> than workers without sleep problems (RR: 1.62, 95% CI: 1.43–1.84). Approximately </a:t>
              </a:r>
              <a:r>
                <a:rPr lang="en-US" sz="2400" b="1" i="1" dirty="0">
                  <a:solidFill>
                    <a:srgbClr val="2E2E2E"/>
                  </a:solidFill>
                  <a:effectLst/>
                  <a:latin typeface="Arial Nova Cond" panose="020B0506020202020204" pitchFamily="34" charset="0"/>
                </a:rPr>
                <a:t>13% of work injuries could be attributed to sleep problems</a:t>
              </a:r>
              <a:r>
                <a:rPr lang="en-US" sz="2400" b="0" i="1" dirty="0">
                  <a:solidFill>
                    <a:srgbClr val="2E2E2E"/>
                  </a:solidFill>
                  <a:effectLst/>
                  <a:latin typeface="Arial Nova Cond" panose="020B0506020202020204" pitchFamily="34" charset="0"/>
                </a:rPr>
                <a:t>.</a:t>
              </a:r>
              <a:endParaRPr lang="en-IE" sz="2400" i="1" dirty="0">
                <a:latin typeface="Arial Nova Cond" panose="020B0506020202020204" pitchFamily="34" charset="0"/>
              </a:endParaRPr>
            </a:p>
          </p:txBody>
        </p:sp>
        <p:sp>
          <p:nvSpPr>
            <p:cNvPr id="5" name="TextBox 4">
              <a:extLst>
                <a:ext uri="{FF2B5EF4-FFF2-40B4-BE49-F238E27FC236}">
                  <a16:creationId xmlns:a16="http://schemas.microsoft.com/office/drawing/2014/main" id="{05AED0F6-3C26-42FC-11EA-E859DC3DE5A6}"/>
                </a:ext>
              </a:extLst>
            </p:cNvPr>
            <p:cNvSpPr txBox="1"/>
            <p:nvPr/>
          </p:nvSpPr>
          <p:spPr>
            <a:xfrm>
              <a:off x="1734367" y="946950"/>
              <a:ext cx="8229029" cy="636758"/>
            </a:xfrm>
            <a:prstGeom prst="rect">
              <a:avLst/>
            </a:prstGeom>
            <a:noFill/>
            <a:ln>
              <a:solidFill>
                <a:srgbClr val="0076B2"/>
              </a:solidFill>
            </a:ln>
          </p:spPr>
          <p:txBody>
            <a:bodyPr wrap="square">
              <a:spAutoFit/>
            </a:bodyPr>
            <a:lstStyle/>
            <a:p>
              <a:r>
                <a:rPr lang="en-IE" sz="2400" b="1" dirty="0">
                  <a:latin typeface="Arial Nova Cond" panose="020B0506020202020204" pitchFamily="34" charset="0"/>
                </a:rPr>
                <a:t>Sleep problems and work injuries: A systematic review and meta-analysis </a:t>
              </a:r>
              <a:br>
                <a:rPr lang="en-IE" sz="2400" b="1" dirty="0">
                  <a:latin typeface="Arial Nova Cond" panose="020B0506020202020204" pitchFamily="34" charset="0"/>
                </a:rPr>
              </a:br>
              <a:r>
                <a:rPr lang="en-IE" sz="2400" dirty="0">
                  <a:latin typeface="Arial Nova Cond" panose="020B0506020202020204" pitchFamily="34" charset="0"/>
                </a:rPr>
                <a:t>– K. </a:t>
              </a:r>
              <a:r>
                <a:rPr lang="en-IE" sz="2400" dirty="0" err="1">
                  <a:latin typeface="Arial Nova Cond" panose="020B0506020202020204" pitchFamily="34" charset="0"/>
                </a:rPr>
                <a:t>Uehli</a:t>
              </a:r>
              <a:r>
                <a:rPr lang="en-IE" sz="2400" dirty="0">
                  <a:latin typeface="Arial Nova Cond" panose="020B0506020202020204" pitchFamily="34" charset="0"/>
                </a:rPr>
                <a:t> et al</a:t>
              </a:r>
            </a:p>
          </p:txBody>
        </p:sp>
      </p:grpSp>
      <p:grpSp>
        <p:nvGrpSpPr>
          <p:cNvPr id="11" name="Group 10">
            <a:extLst>
              <a:ext uri="{FF2B5EF4-FFF2-40B4-BE49-F238E27FC236}">
                <a16:creationId xmlns:a16="http://schemas.microsoft.com/office/drawing/2014/main" id="{ED92878F-0A42-CC34-0C1D-8D7C5E98F075}"/>
              </a:ext>
            </a:extLst>
          </p:cNvPr>
          <p:cNvGrpSpPr/>
          <p:nvPr/>
        </p:nvGrpSpPr>
        <p:grpSpPr>
          <a:xfrm>
            <a:off x="676886" y="3669623"/>
            <a:ext cx="10616542" cy="2257527"/>
            <a:chOff x="1825831" y="2785638"/>
            <a:chExt cx="6097979" cy="1774501"/>
          </a:xfrm>
        </p:grpSpPr>
        <p:sp>
          <p:nvSpPr>
            <p:cNvPr id="8" name="TextBox 7">
              <a:extLst>
                <a:ext uri="{FF2B5EF4-FFF2-40B4-BE49-F238E27FC236}">
                  <a16:creationId xmlns:a16="http://schemas.microsoft.com/office/drawing/2014/main" id="{01037165-DFC7-57AC-EFE2-60EDB44EB489}"/>
                </a:ext>
              </a:extLst>
            </p:cNvPr>
            <p:cNvSpPr txBox="1"/>
            <p:nvPr/>
          </p:nvSpPr>
          <p:spPr>
            <a:xfrm>
              <a:off x="1825831" y="3616635"/>
              <a:ext cx="6097979" cy="943504"/>
            </a:xfrm>
            <a:prstGeom prst="rect">
              <a:avLst/>
            </a:prstGeom>
            <a:noFill/>
            <a:ln>
              <a:solidFill>
                <a:srgbClr val="0076B2"/>
              </a:solidFill>
            </a:ln>
          </p:spPr>
          <p:txBody>
            <a:bodyPr wrap="square">
              <a:spAutoFit/>
            </a:bodyPr>
            <a:lstStyle/>
            <a:p>
              <a:r>
                <a:rPr lang="en-US" sz="2400" b="0" i="1" dirty="0">
                  <a:solidFill>
                    <a:srgbClr val="212121"/>
                  </a:solidFill>
                  <a:effectLst/>
                  <a:latin typeface="BlinkMacSystemFont"/>
                </a:rPr>
                <a:t>In terms of daytime function, </a:t>
              </a:r>
              <a:r>
                <a:rPr lang="en-US" sz="2400" b="1" i="1" dirty="0">
                  <a:solidFill>
                    <a:srgbClr val="212121"/>
                  </a:solidFill>
                  <a:effectLst/>
                  <a:latin typeface="BlinkMacSystemFont"/>
                </a:rPr>
                <a:t>25.0%</a:t>
              </a:r>
              <a:r>
                <a:rPr lang="en-US" sz="2400" b="0" i="1" dirty="0">
                  <a:solidFill>
                    <a:srgbClr val="212121"/>
                  </a:solidFill>
                  <a:effectLst/>
                  <a:latin typeface="BlinkMacSystemFont"/>
                </a:rPr>
                <a:t> of the [Insomnia Syndrome Group] had been </a:t>
              </a:r>
              <a:r>
                <a:rPr lang="en-US" sz="2400" b="1" i="1" dirty="0">
                  <a:solidFill>
                    <a:srgbClr val="212121"/>
                  </a:solidFill>
                  <a:effectLst/>
                  <a:latin typeface="BlinkMacSystemFont"/>
                </a:rPr>
                <a:t>absent from work</a:t>
              </a:r>
              <a:r>
                <a:rPr lang="en-US" sz="2400" b="0" i="1" dirty="0">
                  <a:solidFill>
                    <a:srgbClr val="212121"/>
                  </a:solidFill>
                  <a:effectLst/>
                  <a:latin typeface="BlinkMacSystemFont"/>
                </a:rPr>
                <a:t> relative to </a:t>
              </a:r>
              <a:r>
                <a:rPr lang="en-US" sz="2400" b="1" i="1" dirty="0">
                  <a:solidFill>
                    <a:srgbClr val="212121"/>
                  </a:solidFill>
                  <a:effectLst/>
                  <a:latin typeface="BlinkMacSystemFont"/>
                </a:rPr>
                <a:t>17.1%</a:t>
              </a:r>
              <a:r>
                <a:rPr lang="en-US" sz="2400" b="0" i="1" dirty="0">
                  <a:solidFill>
                    <a:srgbClr val="212121"/>
                  </a:solidFill>
                  <a:effectLst/>
                  <a:latin typeface="BlinkMacSystemFont"/>
                </a:rPr>
                <a:t> of [the Good Sleeper Group], </a:t>
              </a:r>
              <a:r>
                <a:rPr lang="en-US" sz="2400" b="1" i="1" dirty="0">
                  <a:solidFill>
                    <a:srgbClr val="212121"/>
                  </a:solidFill>
                  <a:effectLst/>
                  <a:latin typeface="BlinkMacSystemFont"/>
                </a:rPr>
                <a:t>40.6%</a:t>
              </a:r>
              <a:r>
                <a:rPr lang="en-US" sz="2400" b="0" i="1" dirty="0">
                  <a:solidFill>
                    <a:srgbClr val="212121"/>
                  </a:solidFill>
                  <a:effectLst/>
                  <a:latin typeface="BlinkMacSystemFont"/>
                </a:rPr>
                <a:t> reported having experienced </a:t>
              </a:r>
              <a:r>
                <a:rPr lang="en-US" sz="2400" b="1" i="1" dirty="0">
                  <a:solidFill>
                    <a:srgbClr val="212121"/>
                  </a:solidFill>
                  <a:effectLst/>
                  <a:latin typeface="BlinkMacSystemFont"/>
                </a:rPr>
                <a:t>reduced productivity </a:t>
              </a:r>
              <a:r>
                <a:rPr lang="en-US" sz="2400" b="0" i="1" dirty="0">
                  <a:solidFill>
                    <a:srgbClr val="212121"/>
                  </a:solidFill>
                  <a:effectLst/>
                  <a:latin typeface="BlinkMacSystemFont"/>
                </a:rPr>
                <a:t>compared to </a:t>
              </a:r>
              <a:r>
                <a:rPr lang="en-US" sz="2400" b="1" i="1" dirty="0">
                  <a:solidFill>
                    <a:srgbClr val="212121"/>
                  </a:solidFill>
                  <a:effectLst/>
                  <a:latin typeface="BlinkMacSystemFont"/>
                </a:rPr>
                <a:t>12.3%</a:t>
              </a:r>
              <a:r>
                <a:rPr lang="en-US" sz="2400" b="0" i="1" dirty="0">
                  <a:solidFill>
                    <a:srgbClr val="212121"/>
                  </a:solidFill>
                  <a:effectLst/>
                  <a:latin typeface="BlinkMacSystemFont"/>
                </a:rPr>
                <a:t> of </a:t>
              </a:r>
              <a:r>
                <a:rPr lang="en-US" sz="2400" i="1" dirty="0">
                  <a:solidFill>
                    <a:srgbClr val="212121"/>
                  </a:solidFill>
                  <a:latin typeface="BlinkMacSystemFont"/>
                </a:rPr>
                <a:t>[Good Sleepers]</a:t>
              </a:r>
              <a:endParaRPr lang="en-IE" sz="2400" i="1" dirty="0"/>
            </a:p>
          </p:txBody>
        </p:sp>
        <p:sp>
          <p:nvSpPr>
            <p:cNvPr id="10" name="TextBox 9">
              <a:extLst>
                <a:ext uri="{FF2B5EF4-FFF2-40B4-BE49-F238E27FC236}">
                  <a16:creationId xmlns:a16="http://schemas.microsoft.com/office/drawing/2014/main" id="{2089C2AB-E091-05E4-0B69-68CBF1A4A6CD}"/>
                </a:ext>
              </a:extLst>
            </p:cNvPr>
            <p:cNvSpPr txBox="1"/>
            <p:nvPr/>
          </p:nvSpPr>
          <p:spPr>
            <a:xfrm>
              <a:off x="1825831" y="2785638"/>
              <a:ext cx="6097978" cy="830997"/>
            </a:xfrm>
            <a:prstGeom prst="rect">
              <a:avLst/>
            </a:prstGeom>
            <a:noFill/>
            <a:ln>
              <a:solidFill>
                <a:srgbClr val="0076B2"/>
              </a:solidFill>
            </a:ln>
          </p:spPr>
          <p:txBody>
            <a:bodyPr wrap="square">
              <a:spAutoFit/>
            </a:bodyPr>
            <a:lstStyle/>
            <a:p>
              <a:pPr algn="l"/>
              <a:r>
                <a:rPr lang="en-US" sz="2400" b="1" dirty="0">
                  <a:latin typeface="Arial Nova Cond" panose="020B0506020202020204" pitchFamily="34" charset="0"/>
                </a:rPr>
                <a:t>Insomnia and its relationship to health-care utilization, work absenteeism, productivity and accidents </a:t>
              </a:r>
              <a:r>
                <a:rPr lang="en-US" sz="2400" dirty="0">
                  <a:latin typeface="Arial Nova Cond" panose="020B0506020202020204" pitchFamily="34" charset="0"/>
                </a:rPr>
                <a:t>– M. Daley et al</a:t>
              </a:r>
            </a:p>
          </p:txBody>
        </p:sp>
      </p:grpSp>
      <p:sp>
        <p:nvSpPr>
          <p:cNvPr id="12" name="Flowchart: Stored Data 11">
            <a:extLst>
              <a:ext uri="{FF2B5EF4-FFF2-40B4-BE49-F238E27FC236}">
                <a16:creationId xmlns:a16="http://schemas.microsoft.com/office/drawing/2014/main" id="{67423952-D284-15DF-2986-596DECE4E1AA}"/>
              </a:ext>
            </a:extLst>
          </p:cNvPr>
          <p:cNvSpPr/>
          <p:nvPr/>
        </p:nvSpPr>
        <p:spPr>
          <a:xfrm rot="5400000">
            <a:off x="3670280" y="-5745454"/>
            <a:ext cx="5057275"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
        <p:nvSpPr>
          <p:cNvPr id="13" name="Flowchart: Stored Data 12">
            <a:extLst>
              <a:ext uri="{FF2B5EF4-FFF2-40B4-BE49-F238E27FC236}">
                <a16:creationId xmlns:a16="http://schemas.microsoft.com/office/drawing/2014/main" id="{BB937689-7179-A5BC-2EFB-5E29E6EA9C69}"/>
              </a:ext>
            </a:extLst>
          </p:cNvPr>
          <p:cNvSpPr/>
          <p:nvPr/>
        </p:nvSpPr>
        <p:spPr>
          <a:xfrm rot="16200000">
            <a:off x="3670283" y="-1673822"/>
            <a:ext cx="5057273"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
        <p:nvSpPr>
          <p:cNvPr id="15" name="Flowchart: Stored Data 14">
            <a:extLst>
              <a:ext uri="{FF2B5EF4-FFF2-40B4-BE49-F238E27FC236}">
                <a16:creationId xmlns:a16="http://schemas.microsoft.com/office/drawing/2014/main" id="{143EEEA1-9E97-4EAD-F858-E7B212EA234A}"/>
              </a:ext>
            </a:extLst>
          </p:cNvPr>
          <p:cNvSpPr/>
          <p:nvPr/>
        </p:nvSpPr>
        <p:spPr>
          <a:xfrm rot="5400000">
            <a:off x="3670278" y="-7620790"/>
            <a:ext cx="5057275"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
        <p:nvSpPr>
          <p:cNvPr id="16" name="Flowchart: Stored Data 15">
            <a:extLst>
              <a:ext uri="{FF2B5EF4-FFF2-40B4-BE49-F238E27FC236}">
                <a16:creationId xmlns:a16="http://schemas.microsoft.com/office/drawing/2014/main" id="{1CF750B4-E5A5-7DAF-A1D7-5FC2DF30BAA0}"/>
              </a:ext>
            </a:extLst>
          </p:cNvPr>
          <p:cNvSpPr/>
          <p:nvPr/>
        </p:nvSpPr>
        <p:spPr>
          <a:xfrm rot="16200000">
            <a:off x="3670283" y="-195945"/>
            <a:ext cx="5057273"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192633423"/>
      </p:ext>
    </p:extLst>
  </p:cSld>
  <p:clrMapOvr>
    <a:masterClrMapping/>
  </p:clrMapOvr>
  <mc:AlternateContent xmlns:mc="http://schemas.openxmlformats.org/markup-compatibility/2006">
    <mc:Choice xmlns:p14="http://schemas.microsoft.com/office/powerpoint/2010/main" Requires="p14">
      <p:transition spd="slow" p14:dur="2000" advClick="0" advTm="6000"/>
    </mc:Choice>
    <mc:Fallback>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846 -0.56968 L -3.54167E-6 -7.40741E-7 " pathEditMode="relative" rAng="0" ptsTypes="AA">
                                      <p:cBhvr>
                                        <p:cTn id="6" dur="2000" fill="hold"/>
                                        <p:tgtEl>
                                          <p:spTgt spid="12"/>
                                        </p:tgtEl>
                                        <p:attrNameLst>
                                          <p:attrName>ppt_x</p:attrName>
                                          <p:attrName>ppt_y</p:attrName>
                                        </p:attrNameLst>
                                      </p:cBhvr>
                                      <p:rCtr x="417" y="28495"/>
                                    </p:animMotion>
                                  </p:childTnLst>
                                </p:cTn>
                              </p:par>
                              <p:par>
                                <p:cTn id="7" presetID="64" presetClass="path" presetSubtype="0" accel="50000" decel="50000" fill="hold" grpId="0" nodeType="withEffect">
                                  <p:stCondLst>
                                    <p:cond delay="0"/>
                                  </p:stCondLst>
                                  <p:childTnLst>
                                    <p:animMotion origin="layout" path="M -0.00846 0.62245 L 3.64292E-17 2.59259E-6 " pathEditMode="relative" rAng="0" ptsTypes="AA">
                                      <p:cBhvr>
                                        <p:cTn id="8" dur="2000" fill="hold"/>
                                        <p:tgtEl>
                                          <p:spTgt spid="13"/>
                                        </p:tgtEl>
                                        <p:attrNameLst>
                                          <p:attrName>ppt_x</p:attrName>
                                          <p:attrName>ppt_y</p:attrName>
                                        </p:attrNameLst>
                                      </p:cBhvr>
                                      <p:rCtr x="0" y="-27176"/>
                                    </p:animMotion>
                                  </p:childTnLst>
                                </p:cTn>
                              </p:par>
                            </p:childTnLst>
                          </p:cTn>
                        </p:par>
                        <p:par>
                          <p:cTn id="9" fill="hold">
                            <p:stCondLst>
                              <p:cond delay="2000"/>
                            </p:stCondLst>
                            <p:childTnLst>
                              <p:par>
                                <p:cTn id="10" presetID="64" presetClass="path" presetSubtype="0" accel="50000" decel="50000" fill="hold" grpId="1" nodeType="afterEffect">
                                  <p:stCondLst>
                                    <p:cond delay="0"/>
                                  </p:stCondLst>
                                  <p:childTnLst>
                                    <p:animMotion origin="layout" path="M -3.54167E-6 -7.40741E-7 L -3.54167E-6 -0.25 " pathEditMode="relative" rAng="0" ptsTypes="AA">
                                      <p:cBhvr>
                                        <p:cTn id="11" dur="2000" fill="hold"/>
                                        <p:tgtEl>
                                          <p:spTgt spid="12"/>
                                        </p:tgtEl>
                                        <p:attrNameLst>
                                          <p:attrName>ppt_x</p:attrName>
                                          <p:attrName>ppt_y</p:attrName>
                                        </p:attrNameLst>
                                      </p:cBhvr>
                                      <p:rCtr x="0" y="-12500"/>
                                    </p:animMotion>
                                  </p:childTnLst>
                                </p:cTn>
                              </p:par>
                              <p:par>
                                <p:cTn id="12" presetID="42" presetClass="path" presetSubtype="0" accel="50000" decel="50000" fill="hold" grpId="1" nodeType="withEffect">
                                  <p:stCondLst>
                                    <p:cond delay="0"/>
                                  </p:stCondLst>
                                  <p:childTnLst>
                                    <p:animMotion origin="layout" path="M 0 0 L 0 0.25 E" pathEditMode="relative" ptsTypes="">
                                      <p:cBhvr>
                                        <p:cTn id="13" dur="2000" fill="hold"/>
                                        <p:tgtEl>
                                          <p:spTgt spid="13"/>
                                        </p:tgtEl>
                                        <p:attrNameLst>
                                          <p:attrName>ppt_x</p:attrName>
                                          <p:attrName>ppt_y</p:attrName>
                                        </p:attrNameLst>
                                      </p:cBhvr>
                                    </p:animMotion>
                                  </p:childTnLst>
                                </p:cTn>
                              </p:par>
                            </p:childTnLst>
                          </p:cTn>
                        </p:par>
                        <p:par>
                          <p:cTn id="14" fill="hold">
                            <p:stCondLst>
                              <p:cond delay="4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4500"/>
                            </p:stCondLst>
                            <p:childTnLst>
                              <p:par>
                                <p:cTn id="22" presetID="42" presetClass="path" presetSubtype="0" accel="50000" decel="50000" fill="hold" grpId="2" nodeType="afterEffect">
                                  <p:stCondLst>
                                    <p:cond delay="0"/>
                                  </p:stCondLst>
                                  <p:childTnLst>
                                    <p:animMotion origin="layout" path="M -3.54167E-6 -0.25 L -0.00846 0.1419 " pathEditMode="relative" rAng="0" ptsTypes="AA">
                                      <p:cBhvr>
                                        <p:cTn id="23" dur="2000" fill="hold"/>
                                        <p:tgtEl>
                                          <p:spTgt spid="12"/>
                                        </p:tgtEl>
                                        <p:attrNameLst>
                                          <p:attrName>ppt_x</p:attrName>
                                          <p:attrName>ppt_y</p:attrName>
                                        </p:attrNameLst>
                                      </p:cBhvr>
                                      <p:rCtr x="-430" y="19583"/>
                                    </p:animMotion>
                                  </p:childTnLst>
                                </p:cTn>
                              </p:par>
                              <p:par>
                                <p:cTn id="24" presetID="64" presetClass="path" presetSubtype="0" accel="50000" decel="50000" fill="hold" grpId="2" nodeType="withEffect">
                                  <p:stCondLst>
                                    <p:cond delay="0"/>
                                  </p:stCondLst>
                                  <p:childTnLst>
                                    <p:animMotion origin="layout" path="M 3.64292E-17 0.25 L -3.54167E-6 -0.12361 " pathEditMode="relative" rAng="0" ptsTypes="AA">
                                      <p:cBhvr>
                                        <p:cTn id="25" dur="2000" fill="hold"/>
                                        <p:tgtEl>
                                          <p:spTgt spid="13"/>
                                        </p:tgtEl>
                                        <p:attrNameLst>
                                          <p:attrName>ppt_x</p:attrName>
                                          <p:attrName>ppt_y</p:attrName>
                                        </p:attrNameLst>
                                      </p:cBhvr>
                                      <p:rCtr x="417" y="-20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F21E7D-E71B-8544-7A6E-DC7EC7C1103C}"/>
              </a:ext>
            </a:extLst>
          </p:cNvPr>
          <p:cNvGrpSpPr/>
          <p:nvPr/>
        </p:nvGrpSpPr>
        <p:grpSpPr>
          <a:xfrm>
            <a:off x="-2065438" y="-3266810"/>
            <a:ext cx="11623275" cy="11363388"/>
            <a:chOff x="-3220470" y="-3266810"/>
            <a:chExt cx="11623275" cy="11363388"/>
          </a:xfrm>
        </p:grpSpPr>
        <p:sp>
          <p:nvSpPr>
            <p:cNvPr id="7" name="Rectangle 6">
              <a:extLst>
                <a:ext uri="{FF2B5EF4-FFF2-40B4-BE49-F238E27FC236}">
                  <a16:creationId xmlns:a16="http://schemas.microsoft.com/office/drawing/2014/main" id="{5A54F2EC-7EF2-FD91-4A16-D0060C994631}"/>
                </a:ext>
              </a:extLst>
            </p:cNvPr>
            <p:cNvSpPr/>
            <p:nvPr/>
          </p:nvSpPr>
          <p:spPr>
            <a:xfrm rot="1060590">
              <a:off x="52889" y="-2445685"/>
              <a:ext cx="8349916" cy="9878243"/>
            </a:xfrm>
            <a:prstGeom prst="rect">
              <a:avLst/>
            </a:prstGeom>
            <a:solidFill>
              <a:srgbClr val="D7262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a:extLst>
                <a:ext uri="{FF2B5EF4-FFF2-40B4-BE49-F238E27FC236}">
                  <a16:creationId xmlns:a16="http://schemas.microsoft.com/office/drawing/2014/main" id="{7AB87FCD-A529-663A-3258-B694EC8945EB}"/>
                </a:ext>
              </a:extLst>
            </p:cNvPr>
            <p:cNvSpPr/>
            <p:nvPr/>
          </p:nvSpPr>
          <p:spPr>
            <a:xfrm rot="1060590">
              <a:off x="-2032585" y="-3015180"/>
              <a:ext cx="8349916" cy="9878243"/>
            </a:xfrm>
            <a:prstGeom prst="rect">
              <a:avLst/>
            </a:prstGeom>
            <a:solidFill>
              <a:srgbClr val="D4C19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ectangle 11">
              <a:extLst>
                <a:ext uri="{FF2B5EF4-FFF2-40B4-BE49-F238E27FC236}">
                  <a16:creationId xmlns:a16="http://schemas.microsoft.com/office/drawing/2014/main" id="{56713DC4-9FCE-F021-41A3-FB5CB6E43678}"/>
                </a:ext>
              </a:extLst>
            </p:cNvPr>
            <p:cNvSpPr/>
            <p:nvPr/>
          </p:nvSpPr>
          <p:spPr>
            <a:xfrm rot="1060590">
              <a:off x="-2513789" y="-3231749"/>
              <a:ext cx="8349916" cy="9878243"/>
            </a:xfrm>
            <a:prstGeom prst="rect">
              <a:avLst/>
            </a:prstGeom>
            <a:solidFill>
              <a:srgbClr val="D7262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12">
              <a:extLst>
                <a:ext uri="{FF2B5EF4-FFF2-40B4-BE49-F238E27FC236}">
                  <a16:creationId xmlns:a16="http://schemas.microsoft.com/office/drawing/2014/main" id="{175DF578-E37A-9E24-CE66-6B5BDC66B501}"/>
                </a:ext>
              </a:extLst>
            </p:cNvPr>
            <p:cNvSpPr/>
            <p:nvPr/>
          </p:nvSpPr>
          <p:spPr>
            <a:xfrm rot="1060590">
              <a:off x="-3220470" y="-3266810"/>
              <a:ext cx="8349916" cy="11363388"/>
            </a:xfrm>
            <a:prstGeom prst="rect">
              <a:avLst/>
            </a:prstGeom>
            <a:solidFill>
              <a:srgbClr val="D4C19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pic>
        <p:nvPicPr>
          <p:cNvPr id="4" name="Picture 3" descr="A red and black box with a person's face on it&#10;&#10;Description automatically generated with low confidence">
            <a:extLst>
              <a:ext uri="{FF2B5EF4-FFF2-40B4-BE49-F238E27FC236}">
                <a16:creationId xmlns:a16="http://schemas.microsoft.com/office/drawing/2014/main" id="{33EE5091-0974-149D-340D-607392AB8E4F}"/>
              </a:ext>
            </a:extLst>
          </p:cNvPr>
          <p:cNvPicPr>
            <a:picLocks noChangeAspect="1"/>
          </p:cNvPicPr>
          <p:nvPr/>
        </p:nvPicPr>
        <p:blipFill>
          <a:blip r:embed="rId3"/>
          <a:stretch>
            <a:fillRect/>
          </a:stretch>
        </p:blipFill>
        <p:spPr>
          <a:xfrm>
            <a:off x="7218831" y="0"/>
            <a:ext cx="4973169" cy="6858000"/>
          </a:xfrm>
          <a:prstGeom prst="rect">
            <a:avLst/>
          </a:prstGeom>
        </p:spPr>
      </p:pic>
      <p:sp>
        <p:nvSpPr>
          <p:cNvPr id="16" name="Rectangle 1">
            <a:extLst>
              <a:ext uri="{FF2B5EF4-FFF2-40B4-BE49-F238E27FC236}">
                <a16:creationId xmlns:a16="http://schemas.microsoft.com/office/drawing/2014/main" id="{41758060-6F03-3200-3FB8-FAD7049EDC6D}"/>
              </a:ext>
            </a:extLst>
          </p:cNvPr>
          <p:cNvSpPr>
            <a:spLocks noChangeArrowheads="1"/>
          </p:cNvSpPr>
          <p:nvPr/>
        </p:nvSpPr>
        <p:spPr bwMode="auto">
          <a:xfrm flipH="1">
            <a:off x="436803" y="579323"/>
            <a:ext cx="5237978" cy="542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Nova Cond" panose="020B0506020202020204" pitchFamily="34" charset="0"/>
              </a:rPr>
              <a:t>	Stalin is too crude, and this defect which is entirely acceptable in our milieu and in relationships among us as communists, becomes unacceptable in the position of General Secretary. I therefore propose to comrades that they should devise a means of removing him from this job and should appoint to this job someone else who is distinguished from comrade Stalin in all other respects only by the single superior aspect that he should be more tolerant, more polite and more attentive towards comrades, less capricious,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202122"/>
                </a:solidFill>
                <a:effectLst/>
                <a:latin typeface="Arial Nova Cond" panose="020B0506020202020204" pitchFamily="34" charset="0"/>
              </a:rPr>
              <a:t>—Lenin, 4 January 1923</a:t>
            </a:r>
            <a:endParaRPr kumimoji="0" lang="en-US" altLang="en-US" sz="2400" b="0" i="0" u="none" strike="noStrike" cap="none" normalizeH="0" baseline="0" dirty="0">
              <a:ln>
                <a:noFill/>
              </a:ln>
              <a:solidFill>
                <a:schemeClr val="tx1"/>
              </a:solidFill>
              <a:effectLst/>
              <a:latin typeface="Arial Nova Cond" panose="020B0506020202020204" pitchFamily="34" charset="0"/>
            </a:endParaRPr>
          </a:p>
        </p:txBody>
      </p:sp>
      <p:sp>
        <p:nvSpPr>
          <p:cNvPr id="17" name="Rectangle 16">
            <a:extLst>
              <a:ext uri="{FF2B5EF4-FFF2-40B4-BE49-F238E27FC236}">
                <a16:creationId xmlns:a16="http://schemas.microsoft.com/office/drawing/2014/main" id="{B2582BB7-EB62-2481-9259-0D5D3DF58BE7}"/>
              </a:ext>
            </a:extLst>
          </p:cNvPr>
          <p:cNvSpPr/>
          <p:nvPr/>
        </p:nvSpPr>
        <p:spPr>
          <a:xfrm>
            <a:off x="-94690" y="0"/>
            <a:ext cx="12286690" cy="685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0" name="Group 19">
            <a:extLst>
              <a:ext uri="{FF2B5EF4-FFF2-40B4-BE49-F238E27FC236}">
                <a16:creationId xmlns:a16="http://schemas.microsoft.com/office/drawing/2014/main" id="{EF3CEE5C-95D3-3938-4D93-8CDACCB34225}"/>
              </a:ext>
            </a:extLst>
          </p:cNvPr>
          <p:cNvGrpSpPr/>
          <p:nvPr/>
        </p:nvGrpSpPr>
        <p:grpSpPr>
          <a:xfrm>
            <a:off x="436803" y="197328"/>
            <a:ext cx="650972" cy="763989"/>
            <a:chOff x="-4331368" y="0"/>
            <a:chExt cx="1332229" cy="1034716"/>
          </a:xfrm>
        </p:grpSpPr>
        <p:sp>
          <p:nvSpPr>
            <p:cNvPr id="18" name="Flowchart: Sequential Access Storage 17">
              <a:extLst>
                <a:ext uri="{FF2B5EF4-FFF2-40B4-BE49-F238E27FC236}">
                  <a16:creationId xmlns:a16="http://schemas.microsoft.com/office/drawing/2014/main" id="{4C60ACB7-B51C-836F-E321-4FACF70DB80C}"/>
                </a:ext>
              </a:extLst>
            </p:cNvPr>
            <p:cNvSpPr/>
            <p:nvPr/>
          </p:nvSpPr>
          <p:spPr>
            <a:xfrm>
              <a:off x="-4331368" y="0"/>
              <a:ext cx="607154" cy="1034716"/>
            </a:xfrm>
            <a:prstGeom prst="flowChartMagneticTap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Flowchart: Sequential Access Storage 18">
              <a:extLst>
                <a:ext uri="{FF2B5EF4-FFF2-40B4-BE49-F238E27FC236}">
                  <a16:creationId xmlns:a16="http://schemas.microsoft.com/office/drawing/2014/main" id="{8590331F-60CE-ED8A-D09D-805C7836E9EF}"/>
                </a:ext>
              </a:extLst>
            </p:cNvPr>
            <p:cNvSpPr/>
            <p:nvPr/>
          </p:nvSpPr>
          <p:spPr>
            <a:xfrm>
              <a:off x="-3606293" y="0"/>
              <a:ext cx="607154" cy="1034716"/>
            </a:xfrm>
            <a:prstGeom prst="flowChartMagneticTap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3383041714"/>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eaker-presentation" id="{71BBCCA4-F706-CB47-B1BA-210519A334EC}" vid="{EB3B99AE-A724-E343-8208-2DE27B6AB5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E7E0A1A40A4A479E42A7B9AE028D1E" ma:contentTypeVersion="13" ma:contentTypeDescription="Create a new document." ma:contentTypeScope="" ma:versionID="9596dcc0602b1801cc225e307189f6b4">
  <xsd:schema xmlns:xsd="http://www.w3.org/2001/XMLSchema" xmlns:xs="http://www.w3.org/2001/XMLSchema" xmlns:p="http://schemas.microsoft.com/office/2006/metadata/properties" xmlns:ns3="65fc365d-2c2e-4f8b-809d-4103b0e1b799" xmlns:ns4="3c69ca84-940a-4dc6-ba49-bb5bea2692bf" targetNamespace="http://schemas.microsoft.com/office/2006/metadata/properties" ma:root="true" ma:fieldsID="b18808450c517f2cf8d3a5051913da98" ns3:_="" ns4:_="">
    <xsd:import namespace="65fc365d-2c2e-4f8b-809d-4103b0e1b799"/>
    <xsd:import namespace="3c69ca84-940a-4dc6-ba49-bb5bea2692b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fc365d-2c2e-4f8b-809d-4103b0e1b7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69ca84-940a-4dc6-ba49-bb5bea2692b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B1B11C-8EDE-4919-B026-8FCCF3F2F9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fc365d-2c2e-4f8b-809d-4103b0e1b799"/>
    <ds:schemaRef ds:uri="3c69ca84-940a-4dc6-ba49-bb5bea2692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FD5DC3-4DBB-4C5D-BAEB-6B9F26AD4C83}">
  <ds:schemaRefs>
    <ds:schemaRef ds:uri="http://schemas.microsoft.com/sharepoint/v3/contenttype/forms"/>
  </ds:schemaRefs>
</ds:datastoreItem>
</file>

<file path=customXml/itemProps3.xml><?xml version="1.0" encoding="utf-8"?>
<ds:datastoreItem xmlns:ds="http://schemas.openxmlformats.org/officeDocument/2006/customXml" ds:itemID="{708BEEAA-8920-41E2-BA75-CE78F74DCF98}">
  <ds:schemaRefs>
    <ds:schemaRef ds:uri="http://schemas.microsoft.com/office/2006/metadata/properties"/>
    <ds:schemaRef ds:uri="3c69ca84-940a-4dc6-ba49-bb5bea2692bf"/>
    <ds:schemaRef ds:uri="http://www.w3.org/XML/1998/namespace"/>
    <ds:schemaRef ds:uri="http://purl.org/dc/dcmitype/"/>
    <ds:schemaRef ds:uri="http://purl.org/dc/elements/1.1/"/>
    <ds:schemaRef ds:uri="http://schemas.openxmlformats.org/package/2006/metadata/core-properties"/>
    <ds:schemaRef ds:uri="http://schemas.microsoft.com/office/2006/documentManagement/types"/>
    <ds:schemaRef ds:uri="65fc365d-2c2e-4f8b-809d-4103b0e1b799"/>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ATD Slide Templates</Template>
  <TotalTime>0</TotalTime>
  <Words>996</Words>
  <Application>Microsoft Office PowerPoint</Application>
  <PresentationFormat>Widescreen</PresentationFormat>
  <Paragraphs>81</Paragraphs>
  <Slides>14</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vt:lpstr>
      <vt:lpstr>Arial Nova Cond</vt:lpstr>
      <vt:lpstr>BlinkMacSystemFont</vt:lpstr>
      <vt:lpstr>Calibri</vt:lpstr>
      <vt:lpstr>Franklin Gothic Book</vt:lpstr>
      <vt:lpstr>Franklin Gothic Medium</vt:lpstr>
      <vt:lpstr>Proxima Nova</vt:lpstr>
      <vt:lpstr>Source Sans Pro</vt:lpstr>
      <vt:lpstr>Office-Design</vt:lpstr>
      <vt:lpstr>BDD and the Sleepy Developer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BDD and the Sleepy Developer</dc:title>
  <dc:subject/>
  <dc:creator>Dermot Canniffe</dc:creator>
  <cp:keywords/>
  <dc:description/>
  <cp:lastModifiedBy>Dermot Canniffe</cp:lastModifiedBy>
  <cp:revision>2</cp:revision>
  <dcterms:created xsi:type="dcterms:W3CDTF">2022-11-01T17:48:57Z</dcterms:created>
  <dcterms:modified xsi:type="dcterms:W3CDTF">2022-11-19T23:16:36Z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0x01010056E7E0A1A40A4A479E42A7B9AE028D1E</vt:lpwstr>
  </property>
</Properties>
</file>